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sldIdLst>
    <p:sldId id="256" r:id="rId3"/>
    <p:sldId id="257" r:id="rId4"/>
    <p:sldId id="269" r:id="rId5"/>
    <p:sldId id="311" r:id="rId6"/>
    <p:sldId id="313" r:id="rId7"/>
    <p:sldId id="270" r:id="rId8"/>
    <p:sldId id="310" r:id="rId9"/>
    <p:sldId id="309" r:id="rId10"/>
    <p:sldId id="315" r:id="rId11"/>
    <p:sldId id="316" r:id="rId12"/>
    <p:sldId id="317" r:id="rId13"/>
    <p:sldId id="318" r:id="rId14"/>
    <p:sldId id="271" r:id="rId15"/>
    <p:sldId id="263" r:id="rId16"/>
    <p:sldId id="326" r:id="rId17"/>
    <p:sldId id="308" r:id="rId18"/>
    <p:sldId id="307" r:id="rId19"/>
    <p:sldId id="297" r:id="rId20"/>
    <p:sldId id="288" r:id="rId21"/>
    <p:sldId id="319" r:id="rId22"/>
    <p:sldId id="279" r:id="rId23"/>
    <p:sldId id="280" r:id="rId24"/>
    <p:sldId id="281" r:id="rId25"/>
    <p:sldId id="320" r:id="rId26"/>
    <p:sldId id="283" r:id="rId27"/>
    <p:sldId id="284" r:id="rId28"/>
    <p:sldId id="322" r:id="rId29"/>
    <p:sldId id="325" r:id="rId30"/>
    <p:sldId id="321" r:id="rId31"/>
    <p:sldId id="285" r:id="rId32"/>
    <p:sldId id="323" r:id="rId33"/>
    <p:sldId id="275" r:id="rId34"/>
    <p:sldId id="327" r:id="rId35"/>
    <p:sldId id="286" r:id="rId36"/>
    <p:sldId id="287" r:id="rId37"/>
    <p:sldId id="328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8" r:id="rId46"/>
    <p:sldId id="299" r:id="rId47"/>
    <p:sldId id="300" r:id="rId48"/>
    <p:sldId id="301" r:id="rId49"/>
    <p:sldId id="302" r:id="rId50"/>
    <p:sldId id="303" r:id="rId51"/>
    <p:sldId id="305" r:id="rId52"/>
    <p:sldId id="329" r:id="rId53"/>
    <p:sldId id="324" r:id="rId54"/>
    <p:sldId id="331" r:id="rId55"/>
    <p:sldId id="330" r:id="rId56"/>
    <p:sldId id="332" r:id="rId57"/>
    <p:sldId id="333" r:id="rId58"/>
    <p:sldId id="334" r:id="rId59"/>
    <p:sldId id="335" r:id="rId60"/>
    <p:sldId id="336" r:id="rId61"/>
    <p:sldId id="337" r:id="rId62"/>
    <p:sldId id="338" r:id="rId63"/>
    <p:sldId id="339" r:id="rId64"/>
    <p:sldId id="340" r:id="rId65"/>
    <p:sldId id="341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8D543D0-78C8-411A-97A3-CB0426AF0193}">
          <p14:sldIdLst>
            <p14:sldId id="256"/>
            <p14:sldId id="257"/>
            <p14:sldId id="269"/>
            <p14:sldId id="311"/>
            <p14:sldId id="313"/>
            <p14:sldId id="270"/>
            <p14:sldId id="310"/>
            <p14:sldId id="309"/>
            <p14:sldId id="315"/>
            <p14:sldId id="316"/>
            <p14:sldId id="317"/>
            <p14:sldId id="318"/>
            <p14:sldId id="271"/>
            <p14:sldId id="263"/>
            <p14:sldId id="326"/>
          </p14:sldIdLst>
        </p14:section>
        <p14:section name="Sprzęt" id="{98B7A18A-65A0-492F-9140-E96452C2A1C6}">
          <p14:sldIdLst>
            <p14:sldId id="308"/>
            <p14:sldId id="307"/>
            <p14:sldId id="297"/>
            <p14:sldId id="288"/>
          </p14:sldIdLst>
        </p14:section>
        <p14:section name="Kod po stronie Windows IoT - SPI" id="{75ED672C-3329-4A6D-9113-C39E7215B284}">
          <p14:sldIdLst>
            <p14:sldId id="319"/>
            <p14:sldId id="279"/>
            <p14:sldId id="280"/>
            <p14:sldId id="281"/>
          </p14:sldIdLst>
        </p14:section>
        <p14:section name="Kod po stronie Windows IoT - I2C" id="{88D496FE-57D3-4922-85C9-E2ADF9AF6CEE}">
          <p14:sldIdLst>
            <p14:sldId id="320"/>
            <p14:sldId id="283"/>
            <p14:sldId id="284"/>
          </p14:sldIdLst>
        </p14:section>
        <p14:section name="W naszym przypadku" id="{4D62931A-6B35-4DC0-94E1-66B54DA7BAB5}">
          <p14:sldIdLst>
            <p14:sldId id="322"/>
            <p14:sldId id="325"/>
          </p14:sldIdLst>
        </p14:section>
        <p14:section name="Uwaga konstrukcyjna" id="{F469305F-4BFE-4F68-AB80-CB6EB1ADD42B}">
          <p14:sldIdLst>
            <p14:sldId id="321"/>
            <p14:sldId id="285"/>
          </p14:sldIdLst>
        </p14:section>
        <p14:section name="Elementy bierne" id="{04F51C22-711C-4FC6-959F-54412908294B}">
          <p14:sldIdLst>
            <p14:sldId id="323"/>
            <p14:sldId id="275"/>
            <p14:sldId id="327"/>
            <p14:sldId id="286"/>
            <p14:sldId id="287"/>
          </p14:sldIdLst>
        </p14:section>
        <p14:section name="Kroki (składanie)" id="{697F3ECB-9063-4C62-800A-DA3D4C78A38D}">
          <p14:sldIdLst>
            <p14:sldId id="328"/>
            <p14:sldId id="290"/>
            <p14:sldId id="291"/>
            <p14:sldId id="292"/>
            <p14:sldId id="293"/>
            <p14:sldId id="294"/>
            <p14:sldId id="295"/>
            <p14:sldId id="296"/>
            <p14:sldId id="298"/>
            <p14:sldId id="299"/>
            <p14:sldId id="300"/>
            <p14:sldId id="301"/>
            <p14:sldId id="302"/>
            <p14:sldId id="303"/>
            <p14:sldId id="305"/>
          </p14:sldIdLst>
        </p14:section>
        <p14:section name="Azure IoT Hub" id="{5517EFAD-4ED3-4133-B7D4-723196D9457D}">
          <p14:sldIdLst>
            <p14:sldId id="329"/>
            <p14:sldId id="324"/>
            <p14:sldId id="331"/>
            <p14:sldId id="330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700" autoAdjust="0"/>
    <p:restoredTop sz="94660"/>
  </p:normalViewPr>
  <p:slideViewPr>
    <p:cSldViewPr snapToGrid="0">
      <p:cViewPr varScale="1">
        <p:scale>
          <a:sx n="96" d="100"/>
          <a:sy n="96" d="100"/>
        </p:scale>
        <p:origin x="72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603DEE-7418-479F-9193-815875798A6D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515E01BD-639B-40D8-860E-BC81C883A7A5}">
      <dgm:prSet/>
      <dgm:spPr/>
      <dgm:t>
        <a:bodyPr/>
        <a:lstStyle/>
        <a:p>
          <a:pPr rtl="0"/>
          <a:r>
            <a:rPr lang="pl-PL" baseline="0" dirty="0"/>
            <a:t>I2cDevice</a:t>
          </a:r>
          <a:endParaRPr lang="en-US" dirty="0"/>
        </a:p>
      </dgm:t>
    </dgm:pt>
    <dgm:pt modelId="{811CBC7C-858E-4F8E-B84D-339A9CC524D4}" type="parTrans" cxnId="{D43052BE-95A0-4577-8A7E-097B3474B486}">
      <dgm:prSet/>
      <dgm:spPr/>
      <dgm:t>
        <a:bodyPr/>
        <a:lstStyle/>
        <a:p>
          <a:endParaRPr lang="en-US"/>
        </a:p>
      </dgm:t>
    </dgm:pt>
    <dgm:pt modelId="{5122D07D-605D-42AB-A490-3FD0BF63A8E7}" type="sibTrans" cxnId="{D43052BE-95A0-4577-8A7E-097B3474B486}">
      <dgm:prSet/>
      <dgm:spPr/>
      <dgm:t>
        <a:bodyPr/>
        <a:lstStyle/>
        <a:p>
          <a:endParaRPr lang="en-US"/>
        </a:p>
      </dgm:t>
    </dgm:pt>
    <dgm:pt modelId="{DB12211E-07C7-400D-B89E-7D9DED2C66BE}">
      <dgm:prSet/>
      <dgm:spPr/>
      <dgm:t>
        <a:bodyPr/>
        <a:lstStyle/>
        <a:p>
          <a:pPr rtl="0"/>
          <a:r>
            <a:rPr lang="pl-PL" baseline="0" dirty="0" err="1"/>
            <a:t>SpiDevice</a:t>
          </a:r>
          <a:endParaRPr lang="en-US" dirty="0"/>
        </a:p>
      </dgm:t>
    </dgm:pt>
    <dgm:pt modelId="{0101DB7F-BF8F-4C6E-9B54-A836D0E0E440}" type="parTrans" cxnId="{E6FF3E98-9CC6-4315-92CD-4EDE08627399}">
      <dgm:prSet/>
      <dgm:spPr/>
      <dgm:t>
        <a:bodyPr/>
        <a:lstStyle/>
        <a:p>
          <a:endParaRPr lang="en-US"/>
        </a:p>
      </dgm:t>
    </dgm:pt>
    <dgm:pt modelId="{D1AA06A2-B5C8-451D-81AB-475BEB8F1B73}" type="sibTrans" cxnId="{E6FF3E98-9CC6-4315-92CD-4EDE08627399}">
      <dgm:prSet/>
      <dgm:spPr/>
      <dgm:t>
        <a:bodyPr/>
        <a:lstStyle/>
        <a:p>
          <a:endParaRPr lang="en-US"/>
        </a:p>
      </dgm:t>
    </dgm:pt>
    <dgm:pt modelId="{A8976134-3288-4EAB-9CDC-F33DCDC17B08}">
      <dgm:prSet/>
      <dgm:spPr/>
      <dgm:t>
        <a:bodyPr/>
        <a:lstStyle/>
        <a:p>
          <a:pPr rtl="0"/>
          <a:r>
            <a:rPr lang="pl-PL" baseline="0"/>
            <a:t>GpioPin</a:t>
          </a:r>
          <a:endParaRPr lang="en-US" dirty="0"/>
        </a:p>
      </dgm:t>
    </dgm:pt>
    <dgm:pt modelId="{62CB3526-1863-4B86-B81C-C234A3CCC833}" type="parTrans" cxnId="{52CC6A01-F039-4D8F-81BF-2E953969E1CE}">
      <dgm:prSet/>
      <dgm:spPr/>
      <dgm:t>
        <a:bodyPr/>
        <a:lstStyle/>
        <a:p>
          <a:endParaRPr lang="en-US"/>
        </a:p>
      </dgm:t>
    </dgm:pt>
    <dgm:pt modelId="{13C37345-404C-481B-BB3C-3ECDBACB6D69}" type="sibTrans" cxnId="{52CC6A01-F039-4D8F-81BF-2E953969E1CE}">
      <dgm:prSet/>
      <dgm:spPr/>
      <dgm:t>
        <a:bodyPr/>
        <a:lstStyle/>
        <a:p>
          <a:endParaRPr lang="en-US"/>
        </a:p>
      </dgm:t>
    </dgm:pt>
    <dgm:pt modelId="{E35BB4E4-ED6E-43DE-A1ED-8178ABEBCD7A}">
      <dgm:prSet/>
      <dgm:spPr/>
      <dgm:t>
        <a:bodyPr/>
        <a:lstStyle/>
        <a:p>
          <a:pPr rtl="0"/>
          <a:r>
            <a:rPr lang="pl-PL" dirty="0"/>
            <a:t>Odczyt / zapis sygnału cyfrowego (1/0).</a:t>
          </a:r>
          <a:endParaRPr lang="en-US" dirty="0"/>
        </a:p>
      </dgm:t>
    </dgm:pt>
    <dgm:pt modelId="{9697CB79-3361-44A9-8F07-8D6DF53C8A24}" type="parTrans" cxnId="{A4CDE0E8-F42A-495B-B9E0-42BB18B584B9}">
      <dgm:prSet/>
      <dgm:spPr/>
      <dgm:t>
        <a:bodyPr/>
        <a:lstStyle/>
        <a:p>
          <a:endParaRPr lang="en-US"/>
        </a:p>
      </dgm:t>
    </dgm:pt>
    <dgm:pt modelId="{5D80EC12-7144-4C48-8A2F-3BEBFB87BD8C}" type="sibTrans" cxnId="{A4CDE0E8-F42A-495B-B9E0-42BB18B584B9}">
      <dgm:prSet/>
      <dgm:spPr/>
      <dgm:t>
        <a:bodyPr/>
        <a:lstStyle/>
        <a:p>
          <a:endParaRPr lang="en-US"/>
        </a:p>
      </dgm:t>
    </dgm:pt>
    <dgm:pt modelId="{EBD3EB42-45EE-4E75-B168-0370A9528C1B}">
      <dgm:prSet/>
      <dgm:spPr/>
      <dgm:t>
        <a:bodyPr/>
        <a:lstStyle/>
        <a:p>
          <a:pPr rtl="0"/>
          <a:r>
            <a:rPr lang="pl-PL" dirty="0"/>
            <a:t>Szyna do której dołączamy różne urządzenia</a:t>
          </a:r>
          <a:endParaRPr lang="en-US" dirty="0"/>
        </a:p>
      </dgm:t>
    </dgm:pt>
    <dgm:pt modelId="{A2D42723-BC8E-4C4F-B25C-95FC1E8967EE}" type="parTrans" cxnId="{66C2BCE8-1735-4802-B3FC-8CC93C965636}">
      <dgm:prSet/>
      <dgm:spPr/>
      <dgm:t>
        <a:bodyPr/>
        <a:lstStyle/>
        <a:p>
          <a:endParaRPr lang="en-US"/>
        </a:p>
      </dgm:t>
    </dgm:pt>
    <dgm:pt modelId="{22495F31-FC11-4306-A83E-47DE5406FF34}" type="sibTrans" cxnId="{66C2BCE8-1735-4802-B3FC-8CC93C965636}">
      <dgm:prSet/>
      <dgm:spPr/>
      <dgm:t>
        <a:bodyPr/>
        <a:lstStyle/>
        <a:p>
          <a:endParaRPr lang="en-US"/>
        </a:p>
      </dgm:t>
    </dgm:pt>
    <dgm:pt modelId="{F2ECFDBD-EBAF-48A7-A401-4A74F5DAC385}">
      <dgm:prSet/>
      <dgm:spPr/>
      <dgm:t>
        <a:bodyPr/>
        <a:lstStyle/>
        <a:p>
          <a:pPr rtl="0"/>
          <a:r>
            <a:rPr lang="pl-PL" dirty="0"/>
            <a:t>Szybsza szyna do której dołączamy różne urządzenia</a:t>
          </a:r>
          <a:endParaRPr lang="en-US" dirty="0"/>
        </a:p>
      </dgm:t>
    </dgm:pt>
    <dgm:pt modelId="{FBC8B79E-49AF-4422-91BF-8540E974EEC8}" type="parTrans" cxnId="{0C18CA02-5776-41F4-99E1-67335E1DBB1A}">
      <dgm:prSet/>
      <dgm:spPr/>
      <dgm:t>
        <a:bodyPr/>
        <a:lstStyle/>
        <a:p>
          <a:endParaRPr lang="en-US"/>
        </a:p>
      </dgm:t>
    </dgm:pt>
    <dgm:pt modelId="{B5285D4C-F218-46C9-9A78-DA69BFD224D7}" type="sibTrans" cxnId="{0C18CA02-5776-41F4-99E1-67335E1DBB1A}">
      <dgm:prSet/>
      <dgm:spPr/>
      <dgm:t>
        <a:bodyPr/>
        <a:lstStyle/>
        <a:p>
          <a:endParaRPr lang="en-US"/>
        </a:p>
      </dgm:t>
    </dgm:pt>
    <dgm:pt modelId="{EF76C66C-D36D-4B57-88BE-4A50DBEA1CB9}">
      <dgm:prSet/>
      <dgm:spPr/>
      <dgm:t>
        <a:bodyPr/>
        <a:lstStyle/>
        <a:p>
          <a:pPr rtl="0"/>
          <a:r>
            <a:rPr lang="pl-PL" dirty="0"/>
            <a:t>4 piny (+ masa), prędkości większe niż I2C, do 100MHz, testy pokazują około 13 MB/s (~104 </a:t>
          </a:r>
          <a:r>
            <a:rPr lang="pl-PL" dirty="0" err="1"/>
            <a:t>mbit</a:t>
          </a:r>
          <a:r>
            <a:rPr lang="pl-PL" dirty="0"/>
            <a:t>/s)</a:t>
          </a:r>
          <a:endParaRPr lang="en-US" dirty="0"/>
        </a:p>
      </dgm:t>
    </dgm:pt>
    <dgm:pt modelId="{A760B7E6-8118-4EAD-9AA0-48A4E0CFEAB1}" type="parTrans" cxnId="{894C4C17-CF19-4E2F-B89E-8E82C01E6988}">
      <dgm:prSet/>
      <dgm:spPr/>
      <dgm:t>
        <a:bodyPr/>
        <a:lstStyle/>
        <a:p>
          <a:endParaRPr lang="en-US"/>
        </a:p>
      </dgm:t>
    </dgm:pt>
    <dgm:pt modelId="{EA3DDBAF-B719-4179-A46C-FBA2E9981F93}" type="sibTrans" cxnId="{894C4C17-CF19-4E2F-B89E-8E82C01E6988}">
      <dgm:prSet/>
      <dgm:spPr/>
      <dgm:t>
        <a:bodyPr/>
        <a:lstStyle/>
        <a:p>
          <a:endParaRPr lang="en-US"/>
        </a:p>
      </dgm:t>
    </dgm:pt>
    <dgm:pt modelId="{7A3104DE-F063-4D09-988D-645C2192BD17}">
      <dgm:prSet/>
      <dgm:spPr/>
      <dgm:t>
        <a:bodyPr/>
        <a:lstStyle/>
        <a:p>
          <a:pPr rtl="0"/>
          <a:r>
            <a:rPr lang="en-US" dirty="0" err="1"/>
            <a:t>AdcChannel</a:t>
          </a:r>
          <a:endParaRPr lang="en-US" dirty="0"/>
        </a:p>
      </dgm:t>
    </dgm:pt>
    <dgm:pt modelId="{05272514-E02D-44BE-975B-8D7CD8A1E465}" type="parTrans" cxnId="{46B37332-0649-471A-BD22-4710EA08F997}">
      <dgm:prSet/>
      <dgm:spPr/>
      <dgm:t>
        <a:bodyPr/>
        <a:lstStyle/>
        <a:p>
          <a:endParaRPr lang="en-US"/>
        </a:p>
      </dgm:t>
    </dgm:pt>
    <dgm:pt modelId="{E40CC2D7-0788-4427-A171-9A9C226D8733}" type="sibTrans" cxnId="{46B37332-0649-471A-BD22-4710EA08F997}">
      <dgm:prSet/>
      <dgm:spPr/>
      <dgm:t>
        <a:bodyPr/>
        <a:lstStyle/>
        <a:p>
          <a:endParaRPr lang="en-US"/>
        </a:p>
      </dgm:t>
    </dgm:pt>
    <dgm:pt modelId="{D84C86B0-C7FC-42B3-9E32-B5BA643B306F}">
      <dgm:prSet/>
      <dgm:spPr/>
      <dgm:t>
        <a:bodyPr/>
        <a:lstStyle/>
        <a:p>
          <a:pPr rtl="0"/>
          <a:r>
            <a:rPr lang="pl-PL" dirty="0" err="1"/>
            <a:t>Pwm</a:t>
          </a:r>
          <a:endParaRPr lang="en-US" dirty="0"/>
        </a:p>
      </dgm:t>
    </dgm:pt>
    <dgm:pt modelId="{5067D500-2980-401B-A886-76ECF892C088}" type="parTrans" cxnId="{39F0D57C-608F-407D-81F7-4DDFD3884BF9}">
      <dgm:prSet/>
      <dgm:spPr/>
      <dgm:t>
        <a:bodyPr/>
        <a:lstStyle/>
        <a:p>
          <a:endParaRPr lang="en-US"/>
        </a:p>
      </dgm:t>
    </dgm:pt>
    <dgm:pt modelId="{8AD5AE77-44C7-4372-AF02-738FE375C290}" type="sibTrans" cxnId="{39F0D57C-608F-407D-81F7-4DDFD3884BF9}">
      <dgm:prSet/>
      <dgm:spPr/>
      <dgm:t>
        <a:bodyPr/>
        <a:lstStyle/>
        <a:p>
          <a:endParaRPr lang="en-US"/>
        </a:p>
      </dgm:t>
    </dgm:pt>
    <dgm:pt modelId="{3BEC4732-DEDD-4801-9782-407F7F6CC9E9}">
      <dgm:prSet/>
      <dgm:spPr/>
      <dgm:t>
        <a:bodyPr/>
        <a:lstStyle/>
        <a:p>
          <a:r>
            <a:rPr lang="pl-PL" dirty="0"/>
            <a:t>Sygnał PWM (serwomechanizm, popiskiwania); Zakłada dołączone układy</a:t>
          </a:r>
          <a:endParaRPr lang="en-US" dirty="0"/>
        </a:p>
      </dgm:t>
    </dgm:pt>
    <dgm:pt modelId="{9C20D86E-39D4-4B66-8F23-570199EE3A33}" type="parTrans" cxnId="{3CBD0BF8-4A9C-4D7D-9C3E-A674A3CAAC6C}">
      <dgm:prSet/>
      <dgm:spPr/>
      <dgm:t>
        <a:bodyPr/>
        <a:lstStyle/>
        <a:p>
          <a:endParaRPr lang="en-US"/>
        </a:p>
      </dgm:t>
    </dgm:pt>
    <dgm:pt modelId="{326D1BB4-956F-453A-8EB6-82288D07758D}" type="sibTrans" cxnId="{3CBD0BF8-4A9C-4D7D-9C3E-A674A3CAAC6C}">
      <dgm:prSet/>
      <dgm:spPr/>
      <dgm:t>
        <a:bodyPr/>
        <a:lstStyle/>
        <a:p>
          <a:endParaRPr lang="en-US"/>
        </a:p>
      </dgm:t>
    </dgm:pt>
    <dgm:pt modelId="{C674F410-5ED7-4506-85ED-35FFFF3C5B9A}">
      <dgm:prSet/>
      <dgm:spPr/>
      <dgm:t>
        <a:bodyPr/>
        <a:lstStyle/>
        <a:p>
          <a:pPr rtl="0"/>
          <a:r>
            <a:rPr lang="pl-PL" dirty="0"/>
            <a:t>Przetwornik analogowo/cyfrowy (dołączony układ)</a:t>
          </a:r>
          <a:endParaRPr lang="en-US" dirty="0"/>
        </a:p>
      </dgm:t>
    </dgm:pt>
    <dgm:pt modelId="{DD47E28A-3041-44A2-B914-BB2A5F1E3D7C}" type="parTrans" cxnId="{D4B96412-C3EE-4E37-A005-27FA0617B6A2}">
      <dgm:prSet/>
      <dgm:spPr/>
      <dgm:t>
        <a:bodyPr/>
        <a:lstStyle/>
        <a:p>
          <a:endParaRPr lang="en-US"/>
        </a:p>
      </dgm:t>
    </dgm:pt>
    <dgm:pt modelId="{E9B12902-BCE6-4214-A2D2-E23AC6694BEA}" type="sibTrans" cxnId="{D4B96412-C3EE-4E37-A005-27FA0617B6A2}">
      <dgm:prSet/>
      <dgm:spPr/>
      <dgm:t>
        <a:bodyPr/>
        <a:lstStyle/>
        <a:p>
          <a:endParaRPr lang="en-US"/>
        </a:p>
      </dgm:t>
    </dgm:pt>
    <dgm:pt modelId="{5312E2AA-EABB-4B86-9810-B727AA445D44}">
      <dgm:prSet/>
      <dgm:spPr/>
      <dgm:t>
        <a:bodyPr/>
        <a:lstStyle/>
        <a:p>
          <a:pPr rtl="0"/>
          <a:r>
            <a:rPr lang="pl-PL" dirty="0"/>
            <a:t>2 piny (+ masa), </a:t>
          </a:r>
          <a:r>
            <a:rPr lang="pl-PL" dirty="0" err="1"/>
            <a:t>StandardMode</a:t>
          </a:r>
          <a:r>
            <a:rPr lang="pl-PL" dirty="0"/>
            <a:t>: 100 </a:t>
          </a:r>
          <a:r>
            <a:rPr lang="pl-PL" dirty="0" err="1"/>
            <a:t>kbit</a:t>
          </a:r>
          <a:r>
            <a:rPr lang="pl-PL" dirty="0"/>
            <a:t>/s, FastMode:1 </a:t>
          </a:r>
          <a:r>
            <a:rPr lang="pl-PL" dirty="0" err="1"/>
            <a:t>mbit</a:t>
          </a:r>
          <a:r>
            <a:rPr lang="pl-PL" dirty="0"/>
            <a:t>/s (są szybsze, ale to na razie to co jest dostępne)</a:t>
          </a:r>
          <a:endParaRPr lang="en-US" dirty="0"/>
        </a:p>
      </dgm:t>
    </dgm:pt>
    <dgm:pt modelId="{0D1B3661-1E67-44C5-9614-25DE1BD6582A}" type="sibTrans" cxnId="{A7CA0C8E-E2BE-453B-B057-F69A9C7D5561}">
      <dgm:prSet/>
      <dgm:spPr/>
      <dgm:t>
        <a:bodyPr/>
        <a:lstStyle/>
        <a:p>
          <a:endParaRPr lang="en-US"/>
        </a:p>
      </dgm:t>
    </dgm:pt>
    <dgm:pt modelId="{4F83765E-6470-4396-B641-1AEEF3E3F648}" type="parTrans" cxnId="{A7CA0C8E-E2BE-453B-B057-F69A9C7D5561}">
      <dgm:prSet/>
      <dgm:spPr/>
      <dgm:t>
        <a:bodyPr/>
        <a:lstStyle/>
        <a:p>
          <a:endParaRPr lang="en-US"/>
        </a:p>
      </dgm:t>
    </dgm:pt>
    <dgm:pt modelId="{740A4261-7A5D-4725-8FB5-2396ADB683C9}" type="pres">
      <dgm:prSet presAssocID="{93603DEE-7418-479F-9193-815875798A6D}" presName="linear" presStyleCnt="0">
        <dgm:presLayoutVars>
          <dgm:animLvl val="lvl"/>
          <dgm:resizeHandles val="exact"/>
        </dgm:presLayoutVars>
      </dgm:prSet>
      <dgm:spPr/>
    </dgm:pt>
    <dgm:pt modelId="{63640DB4-DEA4-4122-9D5A-991D4EE6F522}" type="pres">
      <dgm:prSet presAssocID="{A8976134-3288-4EAB-9CDC-F33DCDC17B0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54A8F3F-ABB4-49B7-92F5-D93F99963AF8}" type="pres">
      <dgm:prSet presAssocID="{A8976134-3288-4EAB-9CDC-F33DCDC17B08}" presName="childText" presStyleLbl="revTx" presStyleIdx="0" presStyleCnt="5">
        <dgm:presLayoutVars>
          <dgm:bulletEnabled val="1"/>
        </dgm:presLayoutVars>
      </dgm:prSet>
      <dgm:spPr/>
    </dgm:pt>
    <dgm:pt modelId="{D5B284ED-E7D1-42B9-958C-066247437F09}" type="pres">
      <dgm:prSet presAssocID="{515E01BD-639B-40D8-860E-BC81C883A7A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F061EE5-9E40-4B5C-9F79-3FE5D619D29C}" type="pres">
      <dgm:prSet presAssocID="{515E01BD-639B-40D8-860E-BC81C883A7A5}" presName="childText" presStyleLbl="revTx" presStyleIdx="1" presStyleCnt="5">
        <dgm:presLayoutVars>
          <dgm:bulletEnabled val="1"/>
        </dgm:presLayoutVars>
      </dgm:prSet>
      <dgm:spPr/>
    </dgm:pt>
    <dgm:pt modelId="{92BDFD05-68D4-40B8-BFF5-56B41CF1DBD6}" type="pres">
      <dgm:prSet presAssocID="{DB12211E-07C7-400D-B89E-7D9DED2C66B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5F5A2D8-26BD-4BC4-AFAE-2762F0BA919A}" type="pres">
      <dgm:prSet presAssocID="{DB12211E-07C7-400D-B89E-7D9DED2C66BE}" presName="childText" presStyleLbl="revTx" presStyleIdx="2" presStyleCnt="5">
        <dgm:presLayoutVars>
          <dgm:bulletEnabled val="1"/>
        </dgm:presLayoutVars>
      </dgm:prSet>
      <dgm:spPr/>
    </dgm:pt>
    <dgm:pt modelId="{E9BB8A92-4086-4872-956C-9E71CEC69C71}" type="pres">
      <dgm:prSet presAssocID="{7A3104DE-F063-4D09-988D-645C2192BD1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4A91BAC-6DA9-4B69-9FA1-2658479A85C0}" type="pres">
      <dgm:prSet presAssocID="{7A3104DE-F063-4D09-988D-645C2192BD17}" presName="childText" presStyleLbl="revTx" presStyleIdx="3" presStyleCnt="5">
        <dgm:presLayoutVars>
          <dgm:bulletEnabled val="1"/>
        </dgm:presLayoutVars>
      </dgm:prSet>
      <dgm:spPr/>
    </dgm:pt>
    <dgm:pt modelId="{E12715B7-221F-4D2A-B03E-2995D4DF06CD}" type="pres">
      <dgm:prSet presAssocID="{D84C86B0-C7FC-42B3-9E32-B5BA643B306F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5A96B4C1-6DED-42FB-8000-8E1608431D21}" type="pres">
      <dgm:prSet presAssocID="{D84C86B0-C7FC-42B3-9E32-B5BA643B306F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D43052BE-95A0-4577-8A7E-097B3474B486}" srcId="{93603DEE-7418-479F-9193-815875798A6D}" destId="{515E01BD-639B-40D8-860E-BC81C883A7A5}" srcOrd="1" destOrd="0" parTransId="{811CBC7C-858E-4F8E-B84D-339A9CC524D4}" sibTransId="{5122D07D-605D-42AB-A490-3FD0BF63A8E7}"/>
    <dgm:cxn modelId="{7EEA55D0-73D0-4AF4-AE05-58007965847E}" type="presOf" srcId="{DB12211E-07C7-400D-B89E-7D9DED2C66BE}" destId="{92BDFD05-68D4-40B8-BFF5-56B41CF1DBD6}" srcOrd="0" destOrd="0" presId="urn:microsoft.com/office/officeart/2005/8/layout/vList2"/>
    <dgm:cxn modelId="{E1BC32A1-C486-4C7B-8D9C-D6FC12C9CE14}" type="presOf" srcId="{515E01BD-639B-40D8-860E-BC81C883A7A5}" destId="{D5B284ED-E7D1-42B9-958C-066247437F09}" srcOrd="0" destOrd="0" presId="urn:microsoft.com/office/officeart/2005/8/layout/vList2"/>
    <dgm:cxn modelId="{98BF4CFE-D0EE-4475-ADD2-078071208EB9}" type="presOf" srcId="{7A3104DE-F063-4D09-988D-645C2192BD17}" destId="{E9BB8A92-4086-4872-956C-9E71CEC69C71}" srcOrd="0" destOrd="0" presId="urn:microsoft.com/office/officeart/2005/8/layout/vList2"/>
    <dgm:cxn modelId="{D4B96412-C3EE-4E37-A005-27FA0617B6A2}" srcId="{7A3104DE-F063-4D09-988D-645C2192BD17}" destId="{C674F410-5ED7-4506-85ED-35FFFF3C5B9A}" srcOrd="0" destOrd="0" parTransId="{DD47E28A-3041-44A2-B914-BB2A5F1E3D7C}" sibTransId="{E9B12902-BCE6-4214-A2D2-E23AC6694BEA}"/>
    <dgm:cxn modelId="{D4C0E166-3019-4D4B-B2BA-68B65768087D}" type="presOf" srcId="{E35BB4E4-ED6E-43DE-A1ED-8178ABEBCD7A}" destId="{854A8F3F-ABB4-49B7-92F5-D93F99963AF8}" srcOrd="0" destOrd="0" presId="urn:microsoft.com/office/officeart/2005/8/layout/vList2"/>
    <dgm:cxn modelId="{46B37332-0649-471A-BD22-4710EA08F997}" srcId="{93603DEE-7418-479F-9193-815875798A6D}" destId="{7A3104DE-F063-4D09-988D-645C2192BD17}" srcOrd="3" destOrd="0" parTransId="{05272514-E02D-44BE-975B-8D7CD8A1E465}" sibTransId="{E40CC2D7-0788-4427-A171-9A9C226D8733}"/>
    <dgm:cxn modelId="{894C4C17-CF19-4E2F-B89E-8E82C01E6988}" srcId="{DB12211E-07C7-400D-B89E-7D9DED2C66BE}" destId="{EF76C66C-D36D-4B57-88BE-4A50DBEA1CB9}" srcOrd="1" destOrd="0" parTransId="{A760B7E6-8118-4EAD-9AA0-48A4E0CFEAB1}" sibTransId="{EA3DDBAF-B719-4179-A46C-FBA2E9981F93}"/>
    <dgm:cxn modelId="{6BC6545B-A774-40E3-A83F-0F49412532C1}" type="presOf" srcId="{A8976134-3288-4EAB-9CDC-F33DCDC17B08}" destId="{63640DB4-DEA4-4122-9D5A-991D4EE6F522}" srcOrd="0" destOrd="0" presId="urn:microsoft.com/office/officeart/2005/8/layout/vList2"/>
    <dgm:cxn modelId="{A7CA0C8E-E2BE-453B-B057-F69A9C7D5561}" srcId="{515E01BD-639B-40D8-860E-BC81C883A7A5}" destId="{5312E2AA-EABB-4B86-9810-B727AA445D44}" srcOrd="1" destOrd="0" parTransId="{4F83765E-6470-4396-B641-1AEEF3E3F648}" sibTransId="{0D1B3661-1E67-44C5-9614-25DE1BD6582A}"/>
    <dgm:cxn modelId="{0D399DF8-8B89-4A5D-8E7E-1388728B4154}" type="presOf" srcId="{EF76C66C-D36D-4B57-88BE-4A50DBEA1CB9}" destId="{75F5A2D8-26BD-4BC4-AFAE-2762F0BA919A}" srcOrd="0" destOrd="1" presId="urn:microsoft.com/office/officeart/2005/8/layout/vList2"/>
    <dgm:cxn modelId="{0C18CA02-5776-41F4-99E1-67335E1DBB1A}" srcId="{DB12211E-07C7-400D-B89E-7D9DED2C66BE}" destId="{F2ECFDBD-EBAF-48A7-A401-4A74F5DAC385}" srcOrd="0" destOrd="0" parTransId="{FBC8B79E-49AF-4422-91BF-8540E974EEC8}" sibTransId="{B5285D4C-F218-46C9-9A78-DA69BFD224D7}"/>
    <dgm:cxn modelId="{D26A90B0-FE49-4B38-9DE8-D68A019ACA44}" type="presOf" srcId="{D84C86B0-C7FC-42B3-9E32-B5BA643B306F}" destId="{E12715B7-221F-4D2A-B03E-2995D4DF06CD}" srcOrd="0" destOrd="0" presId="urn:microsoft.com/office/officeart/2005/8/layout/vList2"/>
    <dgm:cxn modelId="{3CBD0BF8-4A9C-4D7D-9C3E-A674A3CAAC6C}" srcId="{D84C86B0-C7FC-42B3-9E32-B5BA643B306F}" destId="{3BEC4732-DEDD-4801-9782-407F7F6CC9E9}" srcOrd="0" destOrd="0" parTransId="{9C20D86E-39D4-4B66-8F23-570199EE3A33}" sibTransId="{326D1BB4-956F-453A-8EB6-82288D07758D}"/>
    <dgm:cxn modelId="{A2A4EFC1-DFF6-4ABD-BC19-AC37BB4AA5FC}" type="presOf" srcId="{93603DEE-7418-479F-9193-815875798A6D}" destId="{740A4261-7A5D-4725-8FB5-2396ADB683C9}" srcOrd="0" destOrd="0" presId="urn:microsoft.com/office/officeart/2005/8/layout/vList2"/>
    <dgm:cxn modelId="{E6FF3E98-9CC6-4315-92CD-4EDE08627399}" srcId="{93603DEE-7418-479F-9193-815875798A6D}" destId="{DB12211E-07C7-400D-B89E-7D9DED2C66BE}" srcOrd="2" destOrd="0" parTransId="{0101DB7F-BF8F-4C6E-9B54-A836D0E0E440}" sibTransId="{D1AA06A2-B5C8-451D-81AB-475BEB8F1B73}"/>
    <dgm:cxn modelId="{E15C2E8C-1849-4562-870B-55DF4C05DEC9}" type="presOf" srcId="{C674F410-5ED7-4506-85ED-35FFFF3C5B9A}" destId="{14A91BAC-6DA9-4B69-9FA1-2658479A85C0}" srcOrd="0" destOrd="0" presId="urn:microsoft.com/office/officeart/2005/8/layout/vList2"/>
    <dgm:cxn modelId="{E601A4BD-D72C-408D-8BAD-1FE3607BA92F}" type="presOf" srcId="{3BEC4732-DEDD-4801-9782-407F7F6CC9E9}" destId="{5A96B4C1-6DED-42FB-8000-8E1608431D21}" srcOrd="0" destOrd="0" presId="urn:microsoft.com/office/officeart/2005/8/layout/vList2"/>
    <dgm:cxn modelId="{1444129B-57B3-447A-96D0-BE0823A4ABE5}" type="presOf" srcId="{EBD3EB42-45EE-4E75-B168-0370A9528C1B}" destId="{8F061EE5-9E40-4B5C-9F79-3FE5D619D29C}" srcOrd="0" destOrd="0" presId="urn:microsoft.com/office/officeart/2005/8/layout/vList2"/>
    <dgm:cxn modelId="{A4CDE0E8-F42A-495B-B9E0-42BB18B584B9}" srcId="{A8976134-3288-4EAB-9CDC-F33DCDC17B08}" destId="{E35BB4E4-ED6E-43DE-A1ED-8178ABEBCD7A}" srcOrd="0" destOrd="0" parTransId="{9697CB79-3361-44A9-8F07-8D6DF53C8A24}" sibTransId="{5D80EC12-7144-4C48-8A2F-3BEBFB87BD8C}"/>
    <dgm:cxn modelId="{52CC6A01-F039-4D8F-81BF-2E953969E1CE}" srcId="{93603DEE-7418-479F-9193-815875798A6D}" destId="{A8976134-3288-4EAB-9CDC-F33DCDC17B08}" srcOrd="0" destOrd="0" parTransId="{62CB3526-1863-4B86-B81C-C234A3CCC833}" sibTransId="{13C37345-404C-481B-BB3C-3ECDBACB6D69}"/>
    <dgm:cxn modelId="{915673B6-D26F-4124-9232-DF80D55A16AD}" type="presOf" srcId="{F2ECFDBD-EBAF-48A7-A401-4A74F5DAC385}" destId="{75F5A2D8-26BD-4BC4-AFAE-2762F0BA919A}" srcOrd="0" destOrd="0" presId="urn:microsoft.com/office/officeart/2005/8/layout/vList2"/>
    <dgm:cxn modelId="{D80C9FC0-3C43-4FFF-BE88-22432AD0AB96}" type="presOf" srcId="{5312E2AA-EABB-4B86-9810-B727AA445D44}" destId="{8F061EE5-9E40-4B5C-9F79-3FE5D619D29C}" srcOrd="0" destOrd="1" presId="urn:microsoft.com/office/officeart/2005/8/layout/vList2"/>
    <dgm:cxn modelId="{39F0D57C-608F-407D-81F7-4DDFD3884BF9}" srcId="{93603DEE-7418-479F-9193-815875798A6D}" destId="{D84C86B0-C7FC-42B3-9E32-B5BA643B306F}" srcOrd="4" destOrd="0" parTransId="{5067D500-2980-401B-A886-76ECF892C088}" sibTransId="{8AD5AE77-44C7-4372-AF02-738FE375C290}"/>
    <dgm:cxn modelId="{66C2BCE8-1735-4802-B3FC-8CC93C965636}" srcId="{515E01BD-639B-40D8-860E-BC81C883A7A5}" destId="{EBD3EB42-45EE-4E75-B168-0370A9528C1B}" srcOrd="0" destOrd="0" parTransId="{A2D42723-BC8E-4C4F-B25C-95FC1E8967EE}" sibTransId="{22495F31-FC11-4306-A83E-47DE5406FF34}"/>
    <dgm:cxn modelId="{9C46425F-E552-4CE2-A141-865B47F9F06E}" type="presParOf" srcId="{740A4261-7A5D-4725-8FB5-2396ADB683C9}" destId="{63640DB4-DEA4-4122-9D5A-991D4EE6F522}" srcOrd="0" destOrd="0" presId="urn:microsoft.com/office/officeart/2005/8/layout/vList2"/>
    <dgm:cxn modelId="{24D30990-B75D-43CE-9BE9-5E2E67FE97B6}" type="presParOf" srcId="{740A4261-7A5D-4725-8FB5-2396ADB683C9}" destId="{854A8F3F-ABB4-49B7-92F5-D93F99963AF8}" srcOrd="1" destOrd="0" presId="urn:microsoft.com/office/officeart/2005/8/layout/vList2"/>
    <dgm:cxn modelId="{49140BC7-5EDF-414A-89EB-351147C57AB6}" type="presParOf" srcId="{740A4261-7A5D-4725-8FB5-2396ADB683C9}" destId="{D5B284ED-E7D1-42B9-958C-066247437F09}" srcOrd="2" destOrd="0" presId="urn:microsoft.com/office/officeart/2005/8/layout/vList2"/>
    <dgm:cxn modelId="{1EA26C9E-15FD-46D1-96ED-A8500C67554E}" type="presParOf" srcId="{740A4261-7A5D-4725-8FB5-2396ADB683C9}" destId="{8F061EE5-9E40-4B5C-9F79-3FE5D619D29C}" srcOrd="3" destOrd="0" presId="urn:microsoft.com/office/officeart/2005/8/layout/vList2"/>
    <dgm:cxn modelId="{851BB1CF-C7DA-4928-87E8-FC7B4F137C63}" type="presParOf" srcId="{740A4261-7A5D-4725-8FB5-2396ADB683C9}" destId="{92BDFD05-68D4-40B8-BFF5-56B41CF1DBD6}" srcOrd="4" destOrd="0" presId="urn:microsoft.com/office/officeart/2005/8/layout/vList2"/>
    <dgm:cxn modelId="{54C8F0BC-9733-4120-B5F7-7482127448CE}" type="presParOf" srcId="{740A4261-7A5D-4725-8FB5-2396ADB683C9}" destId="{75F5A2D8-26BD-4BC4-AFAE-2762F0BA919A}" srcOrd="5" destOrd="0" presId="urn:microsoft.com/office/officeart/2005/8/layout/vList2"/>
    <dgm:cxn modelId="{B38BF0A1-B591-4C2C-B916-22C3BD3B5A74}" type="presParOf" srcId="{740A4261-7A5D-4725-8FB5-2396ADB683C9}" destId="{E9BB8A92-4086-4872-956C-9E71CEC69C71}" srcOrd="6" destOrd="0" presId="urn:microsoft.com/office/officeart/2005/8/layout/vList2"/>
    <dgm:cxn modelId="{2A88D79C-89CB-4E59-85D7-6758DF056029}" type="presParOf" srcId="{740A4261-7A5D-4725-8FB5-2396ADB683C9}" destId="{14A91BAC-6DA9-4B69-9FA1-2658479A85C0}" srcOrd="7" destOrd="0" presId="urn:microsoft.com/office/officeart/2005/8/layout/vList2"/>
    <dgm:cxn modelId="{AE028D0D-2665-4C22-81AC-9E5AAE9C08DF}" type="presParOf" srcId="{740A4261-7A5D-4725-8FB5-2396ADB683C9}" destId="{E12715B7-221F-4D2A-B03E-2995D4DF06CD}" srcOrd="8" destOrd="0" presId="urn:microsoft.com/office/officeart/2005/8/layout/vList2"/>
    <dgm:cxn modelId="{EDABB04C-6A08-4A1E-BDF8-EB217C53D773}" type="presParOf" srcId="{740A4261-7A5D-4725-8FB5-2396ADB683C9}" destId="{5A96B4C1-6DED-42FB-8000-8E1608431D21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640DB4-DEA4-4122-9D5A-991D4EE6F522}">
      <dsp:nvSpPr>
        <dsp:cNvPr id="0" name=""/>
        <dsp:cNvSpPr/>
      </dsp:nvSpPr>
      <dsp:spPr>
        <a:xfrm>
          <a:off x="0" y="106083"/>
          <a:ext cx="11653522" cy="5662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 baseline="0"/>
            <a:t>GpioPin</a:t>
          </a:r>
          <a:endParaRPr lang="en-US" sz="2200" kern="1200" dirty="0"/>
        </a:p>
      </dsp:txBody>
      <dsp:txXfrm>
        <a:off x="27644" y="133727"/>
        <a:ext cx="11598234" cy="510992"/>
      </dsp:txXfrm>
    </dsp:sp>
    <dsp:sp modelId="{854A8F3F-ABB4-49B7-92F5-D93F99963AF8}">
      <dsp:nvSpPr>
        <dsp:cNvPr id="0" name=""/>
        <dsp:cNvSpPr/>
      </dsp:nvSpPr>
      <dsp:spPr>
        <a:xfrm>
          <a:off x="0" y="672363"/>
          <a:ext cx="11653522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9999" tIns="27940" rIns="156464" bIns="27940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l-PL" sz="1700" kern="1200" dirty="0"/>
            <a:t>Odczyt / zapis sygnału cyfrowego (1/0).</a:t>
          </a:r>
          <a:endParaRPr lang="en-US" sz="1700" kern="1200" dirty="0"/>
        </a:p>
      </dsp:txBody>
      <dsp:txXfrm>
        <a:off x="0" y="672363"/>
        <a:ext cx="11653522" cy="364320"/>
      </dsp:txXfrm>
    </dsp:sp>
    <dsp:sp modelId="{D5B284ED-E7D1-42B9-958C-066247437F09}">
      <dsp:nvSpPr>
        <dsp:cNvPr id="0" name=""/>
        <dsp:cNvSpPr/>
      </dsp:nvSpPr>
      <dsp:spPr>
        <a:xfrm>
          <a:off x="0" y="1036683"/>
          <a:ext cx="11653522" cy="566280"/>
        </a:xfrm>
        <a:prstGeom prst="roundRect">
          <a:avLst/>
        </a:prstGeom>
        <a:solidFill>
          <a:schemeClr val="accent3">
            <a:hueOff val="2222993"/>
            <a:satOff val="-6129"/>
            <a:lumOff val="2451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 baseline="0" dirty="0"/>
            <a:t>I2cDevice</a:t>
          </a:r>
          <a:endParaRPr lang="en-US" sz="2200" kern="1200" dirty="0"/>
        </a:p>
      </dsp:txBody>
      <dsp:txXfrm>
        <a:off x="27644" y="1064327"/>
        <a:ext cx="11598234" cy="510992"/>
      </dsp:txXfrm>
    </dsp:sp>
    <dsp:sp modelId="{8F061EE5-9E40-4B5C-9F79-3FE5D619D29C}">
      <dsp:nvSpPr>
        <dsp:cNvPr id="0" name=""/>
        <dsp:cNvSpPr/>
      </dsp:nvSpPr>
      <dsp:spPr>
        <a:xfrm>
          <a:off x="0" y="1602963"/>
          <a:ext cx="11653522" cy="637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9999" tIns="27940" rIns="156464" bIns="27940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l-PL" sz="1700" kern="1200" dirty="0"/>
            <a:t>Szyna do której dołączamy różne urządzenia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l-PL" sz="1700" kern="1200" dirty="0"/>
            <a:t>2 piny (+ masa), </a:t>
          </a:r>
          <a:r>
            <a:rPr lang="pl-PL" sz="1700" kern="1200" dirty="0" err="1"/>
            <a:t>StandardMode</a:t>
          </a:r>
          <a:r>
            <a:rPr lang="pl-PL" sz="1700" kern="1200" dirty="0"/>
            <a:t>: 100 </a:t>
          </a:r>
          <a:r>
            <a:rPr lang="pl-PL" sz="1700" kern="1200" dirty="0" err="1"/>
            <a:t>kbit</a:t>
          </a:r>
          <a:r>
            <a:rPr lang="pl-PL" sz="1700" kern="1200" dirty="0"/>
            <a:t>/s, FastMode:1 </a:t>
          </a:r>
          <a:r>
            <a:rPr lang="pl-PL" sz="1700" kern="1200" dirty="0" err="1"/>
            <a:t>mbit</a:t>
          </a:r>
          <a:r>
            <a:rPr lang="pl-PL" sz="1700" kern="1200" dirty="0"/>
            <a:t>/s (są szybsze, ale to na razie to co jest dostępne)</a:t>
          </a:r>
          <a:endParaRPr lang="en-US" sz="1700" kern="1200" dirty="0"/>
        </a:p>
      </dsp:txBody>
      <dsp:txXfrm>
        <a:off x="0" y="1602963"/>
        <a:ext cx="11653522" cy="637560"/>
      </dsp:txXfrm>
    </dsp:sp>
    <dsp:sp modelId="{92BDFD05-68D4-40B8-BFF5-56B41CF1DBD6}">
      <dsp:nvSpPr>
        <dsp:cNvPr id="0" name=""/>
        <dsp:cNvSpPr/>
      </dsp:nvSpPr>
      <dsp:spPr>
        <a:xfrm>
          <a:off x="0" y="2240523"/>
          <a:ext cx="11653522" cy="566280"/>
        </a:xfrm>
        <a:prstGeom prst="roundRect">
          <a:avLst/>
        </a:prstGeom>
        <a:solidFill>
          <a:schemeClr val="accent3">
            <a:hueOff val="4445986"/>
            <a:satOff val="-12258"/>
            <a:lumOff val="4902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 baseline="0" dirty="0" err="1"/>
            <a:t>SpiDevice</a:t>
          </a:r>
          <a:endParaRPr lang="en-US" sz="2200" kern="1200" dirty="0"/>
        </a:p>
      </dsp:txBody>
      <dsp:txXfrm>
        <a:off x="27644" y="2268167"/>
        <a:ext cx="11598234" cy="510992"/>
      </dsp:txXfrm>
    </dsp:sp>
    <dsp:sp modelId="{75F5A2D8-26BD-4BC4-AFAE-2762F0BA919A}">
      <dsp:nvSpPr>
        <dsp:cNvPr id="0" name=""/>
        <dsp:cNvSpPr/>
      </dsp:nvSpPr>
      <dsp:spPr>
        <a:xfrm>
          <a:off x="0" y="2806803"/>
          <a:ext cx="11653522" cy="637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9999" tIns="27940" rIns="156464" bIns="27940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l-PL" sz="1700" kern="1200" dirty="0"/>
            <a:t>Szybsza szyna do której dołączamy różne urządzenia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l-PL" sz="1700" kern="1200" dirty="0"/>
            <a:t>4 piny (+ masa), prędkości większe niż I2C, do 100MHz, testy pokazują około 13 MB/s (~104 </a:t>
          </a:r>
          <a:r>
            <a:rPr lang="pl-PL" sz="1700" kern="1200" dirty="0" err="1"/>
            <a:t>mbit</a:t>
          </a:r>
          <a:r>
            <a:rPr lang="pl-PL" sz="1700" kern="1200" dirty="0"/>
            <a:t>/s)</a:t>
          </a:r>
          <a:endParaRPr lang="en-US" sz="1700" kern="1200" dirty="0"/>
        </a:p>
      </dsp:txBody>
      <dsp:txXfrm>
        <a:off x="0" y="2806803"/>
        <a:ext cx="11653522" cy="637560"/>
      </dsp:txXfrm>
    </dsp:sp>
    <dsp:sp modelId="{E9BB8A92-4086-4872-956C-9E71CEC69C71}">
      <dsp:nvSpPr>
        <dsp:cNvPr id="0" name=""/>
        <dsp:cNvSpPr/>
      </dsp:nvSpPr>
      <dsp:spPr>
        <a:xfrm>
          <a:off x="0" y="3444364"/>
          <a:ext cx="11653522" cy="566280"/>
        </a:xfrm>
        <a:prstGeom prst="roundRect">
          <a:avLst/>
        </a:prstGeom>
        <a:solidFill>
          <a:schemeClr val="accent3">
            <a:hueOff val="6668979"/>
            <a:satOff val="-18386"/>
            <a:lumOff val="7354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AdcChannel</a:t>
          </a:r>
          <a:endParaRPr lang="en-US" sz="2200" kern="1200" dirty="0"/>
        </a:p>
      </dsp:txBody>
      <dsp:txXfrm>
        <a:off x="27644" y="3472008"/>
        <a:ext cx="11598234" cy="510992"/>
      </dsp:txXfrm>
    </dsp:sp>
    <dsp:sp modelId="{14A91BAC-6DA9-4B69-9FA1-2658479A85C0}">
      <dsp:nvSpPr>
        <dsp:cNvPr id="0" name=""/>
        <dsp:cNvSpPr/>
      </dsp:nvSpPr>
      <dsp:spPr>
        <a:xfrm>
          <a:off x="0" y="4010644"/>
          <a:ext cx="11653522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9999" tIns="27940" rIns="156464" bIns="27940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l-PL" sz="1700" kern="1200" dirty="0"/>
            <a:t>Przetwornik analogowo/cyfrowy (dołączony układ)</a:t>
          </a:r>
          <a:endParaRPr lang="en-US" sz="1700" kern="1200" dirty="0"/>
        </a:p>
      </dsp:txBody>
      <dsp:txXfrm>
        <a:off x="0" y="4010644"/>
        <a:ext cx="11653522" cy="364320"/>
      </dsp:txXfrm>
    </dsp:sp>
    <dsp:sp modelId="{E12715B7-221F-4D2A-B03E-2995D4DF06CD}">
      <dsp:nvSpPr>
        <dsp:cNvPr id="0" name=""/>
        <dsp:cNvSpPr/>
      </dsp:nvSpPr>
      <dsp:spPr>
        <a:xfrm>
          <a:off x="0" y="4374964"/>
          <a:ext cx="11653522" cy="566280"/>
        </a:xfrm>
        <a:prstGeom prst="roundRect">
          <a:avLst/>
        </a:prstGeom>
        <a:solidFill>
          <a:schemeClr val="accent3">
            <a:hueOff val="8891971"/>
            <a:satOff val="-24515"/>
            <a:lumOff val="9805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 dirty="0" err="1"/>
            <a:t>Pwm</a:t>
          </a:r>
          <a:endParaRPr lang="en-US" sz="2200" kern="1200" dirty="0"/>
        </a:p>
      </dsp:txBody>
      <dsp:txXfrm>
        <a:off x="27644" y="4402608"/>
        <a:ext cx="11598234" cy="510992"/>
      </dsp:txXfrm>
    </dsp:sp>
    <dsp:sp modelId="{5A96B4C1-6DED-42FB-8000-8E1608431D21}">
      <dsp:nvSpPr>
        <dsp:cNvPr id="0" name=""/>
        <dsp:cNvSpPr/>
      </dsp:nvSpPr>
      <dsp:spPr>
        <a:xfrm>
          <a:off x="0" y="4941244"/>
          <a:ext cx="11653522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9999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l-PL" sz="1700" kern="1200" dirty="0"/>
            <a:t>Sygnał PWM (serwomechanizm, popiskiwania); Zakłada dołączone układy</a:t>
          </a:r>
          <a:endParaRPr lang="en-US" sz="1700" kern="1200" dirty="0"/>
        </a:p>
      </dsp:txBody>
      <dsp:txXfrm>
        <a:off x="0" y="4941244"/>
        <a:ext cx="11653522" cy="3643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34"/>
          <a:stretch/>
        </p:blipFill>
        <p:spPr>
          <a:xfrm>
            <a:off x="0" y="-8755"/>
            <a:ext cx="12192000" cy="685897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6063" y="2084186"/>
            <a:ext cx="6278150" cy="349655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86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0"/>
            <a:ext cx="6276530" cy="17034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42166"/>
            <a:ext cx="1613876" cy="34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48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255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1172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37424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515508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21706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515534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0858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68137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-50 Right Phot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0917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6082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4168" y="6040834"/>
            <a:ext cx="1613565" cy="34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361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9046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9360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0271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5911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684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884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34"/>
          <a:stretch/>
        </p:blipFill>
        <p:spPr>
          <a:xfrm>
            <a:off x="0" y="-8755"/>
            <a:ext cx="12192000" cy="6858973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6063" y="2084186"/>
            <a:ext cx="6278150" cy="3496553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86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0"/>
            <a:ext cx="6276530" cy="17034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42166"/>
            <a:ext cx="1613876" cy="34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541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42166"/>
            <a:ext cx="1613876" cy="34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6775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7152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331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0881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9845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4963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661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319857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265134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705881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78176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3670813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489004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024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81054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48189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535639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68015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97064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83802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57035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313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7263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1747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6"/>
            <a:ext cx="564979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72965" y="1189176"/>
            <a:ext cx="564979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588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2-color Non-bullet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1970764"/>
            <a:ext cx="5649798" cy="138210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275283" y="1967739"/>
            <a:ext cx="5649798" cy="138210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1216334"/>
            <a:ext cx="5649798" cy="724246"/>
          </a:xfrm>
        </p:spPr>
        <p:txBody>
          <a:bodyPr/>
          <a:lstStyle>
            <a:lvl1pPr marL="0" indent="0">
              <a:buNone/>
              <a:defRPr sz="3921" b="1">
                <a:solidFill>
                  <a:srgbClr val="0078D7"/>
                </a:solidFill>
              </a:defRPr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275283" y="1216334"/>
            <a:ext cx="5649798" cy="724246"/>
          </a:xfrm>
        </p:spPr>
        <p:txBody>
          <a:bodyPr/>
          <a:lstStyle>
            <a:lvl1pPr marL="0" indent="0">
              <a:buNone/>
              <a:defRPr sz="3921" b="1">
                <a:solidFill>
                  <a:srgbClr val="0078D7"/>
                </a:solidFill>
              </a:defRPr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11027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247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19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8575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</p:sldLayoutIdLs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kopacz/2016windowsiot-iothub-genericsender" TargetMode="External"/><Relationship Id="rId2" Type="http://schemas.openxmlformats.org/officeDocument/2006/relationships/hyperlink" Target="https://github.com/tkopacz/2016windowsiot-iothub-workshopV1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-iot/BusProviders.git" TargetMode="External"/><Relationship Id="rId7" Type="http://schemas.openxmlformats.org/officeDocument/2006/relationships/hyperlink" Target="http://ms-iot.github.io/content/en-US/win10/samples/BlinkyHeadless.htm" TargetMode="External"/><Relationship Id="rId2" Type="http://schemas.openxmlformats.org/officeDocument/2006/relationships/hyperlink" Target="https://github.com/Azure/azure-iot-sdks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ms-iot.github.io/content/en-US/win10/samples/HelloWorld.htm" TargetMode="External"/><Relationship Id="rId5" Type="http://schemas.openxmlformats.org/officeDocument/2006/relationships/hyperlink" Target="https://github.com/ms-iot/adafruitsample" TargetMode="External"/><Relationship Id="rId4" Type="http://schemas.openxmlformats.org/officeDocument/2006/relationships/hyperlink" Target="https://github.com/ppatierno/m2mqtt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sparkfun.com/tutorials/i2c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dafruit.com/datasheets/TCS34725.pdf" TargetMode="External"/><Relationship Id="rId2" Type="http://schemas.openxmlformats.org/officeDocument/2006/relationships/hyperlink" Target="http://www.adafruit.com/datasheets/BST-BMP280-DS001-11.pdf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dexterindustries.com/shop/grovepi-starter-kit-2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https://learn.sparkfun.com/tutorials/pull-up-resistor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kalkulator.majsterkowicza.pl/oblicz/rezystor_do_LED" TargetMode="Externa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xterInd/GrovePi" TargetMode="Externa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github.com/tkopacz/2016windowsiot-iothub-genericsender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tkopacz/2016windowsiot-iothub-workshopV1/master/Test2_BMP280/Test2_BMP280/BMP280.cs" TargetMode="External"/><Relationship Id="rId2" Type="http://schemas.openxmlformats.org/officeDocument/2006/relationships/hyperlink" Target="https://github.com/ms-iot/BusProviders.git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raw.githubusercontent.com/tkopacz/2016windowsiot-iothub-workshopV1/master/Test4_TCS34725/Test4_TCS34725/TCS34725.cs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Tomasz Kopacz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– </a:t>
            </a:r>
            <a:r>
              <a:rPr lang="en-US" dirty="0" err="1"/>
              <a:t>budowa</a:t>
            </a:r>
            <a:r>
              <a:rPr lang="en-US"/>
              <a:t> “IoT”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49849" y="6230136"/>
            <a:ext cx="3642151" cy="6278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l-PL" sz="2400" dirty="0">
                <a:solidFill>
                  <a:schemeClr val="bg1"/>
                </a:solidFill>
              </a:rPr>
              <a:t>Czas trwania NIEZNANY</a:t>
            </a:r>
            <a:endParaRPr lang="en-US" sz="24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413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Raspberry </a:t>
            </a:r>
            <a:r>
              <a:rPr lang="pl-PL"/>
              <a:t>PI 3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5335541" cy="2278894"/>
          </a:xfrm>
        </p:spPr>
        <p:txBody>
          <a:bodyPr/>
          <a:lstStyle/>
          <a:p>
            <a:r>
              <a:rPr lang="pl-PL" dirty="0" err="1"/>
              <a:t>RPi</a:t>
            </a:r>
            <a:r>
              <a:rPr lang="pl-PL" dirty="0"/>
              <a:t> 2 + </a:t>
            </a:r>
          </a:p>
          <a:p>
            <a:pPr lvl="1"/>
            <a:r>
              <a:rPr lang="en-US" sz="2400" dirty="0"/>
              <a:t>1.2GHz 64-bit ARM Cortex-A53 CPU (10</a:t>
            </a:r>
            <a:r>
              <a:rPr lang="pl-PL" sz="2400" dirty="0"/>
              <a:t> </a:t>
            </a:r>
            <a:r>
              <a:rPr lang="en-US" sz="2400" dirty="0"/>
              <a:t>x RPi1</a:t>
            </a:r>
            <a:r>
              <a:rPr lang="pl-PL" sz="2400" dirty="0"/>
              <a:t>, 30% szybsze niż RPi2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802.11n wireless LAN</a:t>
            </a:r>
            <a:endParaRPr lang="pl-PL" sz="2400" dirty="0"/>
          </a:p>
          <a:p>
            <a:pPr lvl="1"/>
            <a:r>
              <a:rPr lang="en-US" sz="2400" dirty="0"/>
              <a:t>Bluetooth 4.1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099" y="1189176"/>
            <a:ext cx="6315663" cy="56688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9240" y="5958349"/>
            <a:ext cx="495097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l-PL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Na razie tylko w Windows </a:t>
            </a:r>
            <a:r>
              <a:rPr lang="pl-PL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Insider</a:t>
            </a:r>
            <a:r>
              <a:rPr lang="pl-PL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!</a:t>
            </a: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479440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</a:t>
            </a:r>
            <a:r>
              <a:rPr lang="pl-PL" dirty="0" err="1"/>
              <a:t>ły</a:t>
            </a:r>
            <a:r>
              <a:rPr lang="pl-PL" dirty="0"/>
              <a:t> na to spotkanie (GitHub)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804952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https://github.com/tkopacz/2016windowsiot-iothub-workshopV1</a:t>
            </a:r>
            <a:endParaRPr lang="pl-PL" dirty="0"/>
          </a:p>
          <a:p>
            <a:pPr lvl="1"/>
            <a:r>
              <a:rPr lang="pl-PL" dirty="0"/>
              <a:t>Trochę psuje zabawę – bo wszystko działa, ale </a:t>
            </a:r>
            <a:r>
              <a:rPr lang="pl-PL" dirty="0"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hlinkClick r:id="rId3"/>
              </a:rPr>
              <a:t>https://github.com/tkopacz/2016windowsiot-iothub-genericsender</a:t>
            </a:r>
            <a:endParaRPr lang="pl-PL" dirty="0"/>
          </a:p>
          <a:p>
            <a:pPr lvl="1"/>
            <a:r>
              <a:rPr lang="pl-PL" dirty="0"/>
              <a:t>Trochę dodatkowych narzędzi, nie wymagających urządzeń IoT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82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Materiały inne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46557"/>
          </a:xfrm>
        </p:spPr>
        <p:txBody>
          <a:bodyPr/>
          <a:lstStyle/>
          <a:p>
            <a:pPr lvl="1"/>
            <a:r>
              <a:rPr lang="en-US" dirty="0">
                <a:hlinkClick r:id="rId2"/>
              </a:rPr>
              <a:t>https://github.com/Azure/azure-iot-sdks</a:t>
            </a:r>
            <a:r>
              <a:rPr lang="pl-PL" dirty="0"/>
              <a:t> - SDK do Azure IoT Hub dla różnych języków</a:t>
            </a:r>
          </a:p>
          <a:p>
            <a:pPr lvl="1"/>
            <a:r>
              <a:rPr lang="pl-PL" dirty="0">
                <a:hlinkClick r:id="rId3"/>
              </a:rPr>
              <a:t>https://github.com/ms-iot/BusProviders.git</a:t>
            </a:r>
            <a:r>
              <a:rPr lang="pl-PL" dirty="0"/>
              <a:t> - Bus Providers dla PWM, ADC itp..</a:t>
            </a:r>
          </a:p>
          <a:p>
            <a:pPr lvl="1"/>
            <a:r>
              <a:rPr lang="pl-PL" dirty="0">
                <a:hlinkClick r:id="rId4"/>
              </a:rPr>
              <a:t>https://github.com/ppatierno/m2mqtt</a:t>
            </a:r>
            <a:r>
              <a:rPr lang="pl-PL" dirty="0"/>
              <a:t> - biblioteka MQTT dla .NET (w tym – UWP)</a:t>
            </a:r>
          </a:p>
          <a:p>
            <a:pPr lvl="1"/>
            <a:endParaRPr lang="pl-PL" dirty="0">
              <a:hlinkClick r:id="rId5"/>
            </a:endParaRPr>
          </a:p>
          <a:p>
            <a:pPr lvl="1"/>
            <a:r>
              <a:rPr lang="pl-PL" dirty="0">
                <a:hlinkClick r:id="rId6"/>
              </a:rPr>
              <a:t>http://ms-iot.github.io/content/en-US/win10/samples/HelloWorld.htm</a:t>
            </a:r>
            <a:r>
              <a:rPr lang="pl-PL" dirty="0"/>
              <a:t> - takie naprawdę Hello World</a:t>
            </a:r>
          </a:p>
          <a:p>
            <a:pPr lvl="1"/>
            <a:r>
              <a:rPr lang="pl-PL" dirty="0">
                <a:hlinkClick r:id="rId7"/>
              </a:rPr>
              <a:t>http://ms-iot.github.io/content/en-US/win10/samples/BlinkyHeadless.htm</a:t>
            </a:r>
            <a:r>
              <a:rPr lang="pl-PL" dirty="0"/>
              <a:t> - </a:t>
            </a:r>
            <a:r>
              <a:rPr lang="pl-PL" dirty="0" err="1"/>
              <a:t>Blinking</a:t>
            </a:r>
            <a:r>
              <a:rPr lang="pl-PL" dirty="0"/>
              <a:t> Led</a:t>
            </a:r>
          </a:p>
          <a:p>
            <a:pPr lvl="1"/>
            <a:endParaRPr lang="pl-PL" dirty="0">
              <a:hlinkClick r:id="rId5"/>
            </a:endParaRPr>
          </a:p>
          <a:p>
            <a:pPr lvl="1"/>
            <a:r>
              <a:rPr lang="pl-PL" dirty="0">
                <a:hlinkClick r:id="rId5"/>
              </a:rPr>
              <a:t>https://github.com/ms-iot/adafruitsample</a:t>
            </a:r>
            <a:r>
              <a:rPr lang="pl-PL" dirty="0"/>
              <a:t> - przykłady lekcji dla </a:t>
            </a:r>
            <a:r>
              <a:rPr lang="pl-PL" dirty="0" err="1"/>
              <a:t>Adafruit</a:t>
            </a:r>
            <a:r>
              <a:rPr lang="pl-PL" dirty="0"/>
              <a:t> Starter Kit (bez IoT Hub), ale połączenia podobne</a:t>
            </a:r>
          </a:p>
          <a:p>
            <a:pPr lvl="1"/>
            <a:endParaRPr lang="pl-PL" dirty="0">
              <a:hlinkClick r:id="rId6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398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 budujemy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816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 </a:t>
            </a:r>
            <a:r>
              <a:rPr lang="en-US" dirty="0" err="1"/>
              <a:t>budujemy</a:t>
            </a:r>
            <a:r>
              <a:rPr lang="en-US" dirty="0"/>
              <a:t>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74035"/>
          </a:xfrm>
        </p:spPr>
        <p:txBody>
          <a:bodyPr/>
          <a:lstStyle/>
          <a:p>
            <a:r>
              <a:rPr lang="pl-PL" dirty="0"/>
              <a:t>Urządzenia</a:t>
            </a:r>
          </a:p>
          <a:p>
            <a:pPr lvl="1"/>
            <a:r>
              <a:rPr lang="en-US" dirty="0"/>
              <a:t>12 “</a:t>
            </a:r>
            <a:r>
              <a:rPr lang="en-US" dirty="0" err="1"/>
              <a:t>nadawc</a:t>
            </a:r>
            <a:r>
              <a:rPr lang="pl-PL" dirty="0"/>
              <a:t>ów” sygnałów</a:t>
            </a:r>
          </a:p>
          <a:p>
            <a:pPr lvl="2"/>
            <a:r>
              <a:rPr lang="pl-PL" dirty="0"/>
              <a:t>Analogowy, cyfrowy, 2 pochodzące z I2C</a:t>
            </a:r>
          </a:p>
          <a:p>
            <a:pPr lvl="1"/>
            <a:r>
              <a:rPr lang="pl-PL" dirty="0"/>
              <a:t>12 „odbiorców” poleceń </a:t>
            </a:r>
          </a:p>
          <a:p>
            <a:pPr lvl="2"/>
            <a:r>
              <a:rPr lang="pl-PL" dirty="0"/>
              <a:t>Błyskanie diodą, aktualizacja UI, restart, …</a:t>
            </a:r>
          </a:p>
          <a:p>
            <a:pPr lvl="1"/>
            <a:r>
              <a:rPr lang="pl-PL" dirty="0"/>
              <a:t>(kod symulatora jakby co…)</a:t>
            </a:r>
          </a:p>
          <a:p>
            <a:r>
              <a:rPr lang="pl-PL" dirty="0"/>
              <a:t>Chmura</a:t>
            </a:r>
          </a:p>
          <a:p>
            <a:pPr lvl="1"/>
            <a:r>
              <a:rPr lang="pl-PL" dirty="0"/>
              <a:t>IoT Hub</a:t>
            </a:r>
          </a:p>
          <a:p>
            <a:pPr lvl="2"/>
            <a:r>
              <a:rPr lang="pl-PL" dirty="0"/>
              <a:t>Prywatny, per urządzenie</a:t>
            </a:r>
          </a:p>
          <a:p>
            <a:pPr lvl="1"/>
            <a:r>
              <a:rPr lang="pl-PL" dirty="0"/>
              <a:t>Event Hub: Jeden wspólny dla wszystkich</a:t>
            </a:r>
          </a:p>
          <a:p>
            <a:pPr lvl="1"/>
            <a:r>
              <a:rPr lang="pl-PL" dirty="0" err="1"/>
              <a:t>Stream</a:t>
            </a:r>
            <a:r>
              <a:rPr lang="pl-PL" dirty="0"/>
              <a:t> Analytics</a:t>
            </a:r>
          </a:p>
          <a:p>
            <a:pPr lvl="2"/>
            <a:r>
              <a:rPr lang="pl-PL" dirty="0"/>
              <a:t>Prywatny</a:t>
            </a:r>
          </a:p>
          <a:p>
            <a:pPr lvl="2"/>
            <a:r>
              <a:rPr lang="pl-PL" dirty="0"/>
              <a:t>Jeden wspólny dla wszystkich</a:t>
            </a:r>
          </a:p>
          <a:p>
            <a:pPr lvl="1"/>
            <a:r>
              <a:rPr lang="pl-PL" dirty="0"/>
              <a:t>UI – jakiś (też konsola)</a:t>
            </a:r>
          </a:p>
        </p:txBody>
      </p:sp>
    </p:spTree>
    <p:extLst>
      <p:ext uri="{BB962C8B-B14F-4D97-AF65-F5344CB8AC3E}">
        <p14:creationId xmlns:p14="http://schemas.microsoft.com/office/powerpoint/2010/main" val="2762981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Kroki do wykonania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979825"/>
          </a:xfrm>
        </p:spPr>
        <p:txBody>
          <a:bodyPr/>
          <a:lstStyle/>
          <a:p>
            <a:pPr marL="742950" indent="-742950">
              <a:spcAft>
                <a:spcPts val="600"/>
              </a:spcAft>
              <a:buFont typeface="+mj-lt"/>
              <a:buAutoNum type="arabicPeriod"/>
            </a:pPr>
            <a:r>
              <a:rPr lang="pl-PL" sz="2800" dirty="0"/>
              <a:t>Wgranie Windows IoT na kartę, uruchomienie urządzenia</a:t>
            </a:r>
          </a:p>
          <a:p>
            <a:pPr marL="742950" indent="-742950">
              <a:spcAft>
                <a:spcPts val="600"/>
              </a:spcAft>
              <a:buFont typeface="+mj-lt"/>
              <a:buAutoNum type="arabicPeriod"/>
            </a:pPr>
            <a:r>
              <a:rPr lang="pl-PL" sz="2800" dirty="0"/>
              <a:t>Połączenie kabelków</a:t>
            </a:r>
          </a:p>
          <a:p>
            <a:pPr marL="742950" indent="-742950">
              <a:spcAft>
                <a:spcPts val="600"/>
              </a:spcAft>
              <a:buFont typeface="+mj-lt"/>
              <a:buAutoNum type="arabicPeriod"/>
            </a:pPr>
            <a:r>
              <a:rPr lang="pl-PL" sz="2800" dirty="0"/>
              <a:t>4 testowe aplikacje – czy dobrze kabelki są połączone</a:t>
            </a:r>
          </a:p>
          <a:p>
            <a:pPr marL="742950" indent="-742950">
              <a:spcAft>
                <a:spcPts val="600"/>
              </a:spcAft>
              <a:buFont typeface="+mj-lt"/>
              <a:buAutoNum type="arabicPeriod"/>
            </a:pPr>
            <a:r>
              <a:rPr lang="pl-PL" sz="2800" dirty="0"/>
              <a:t>Założenie IoT Hub i </a:t>
            </a:r>
            <a:r>
              <a:rPr lang="pl-PL" sz="2800" dirty="0" err="1"/>
              <a:t>Stream</a:t>
            </a:r>
            <a:r>
              <a:rPr lang="pl-PL" sz="2800" dirty="0"/>
              <a:t> Analytics Job</a:t>
            </a:r>
          </a:p>
          <a:p>
            <a:pPr marL="742950" indent="-742950">
              <a:spcAft>
                <a:spcPts val="600"/>
              </a:spcAft>
              <a:buFont typeface="+mj-lt"/>
              <a:buAutoNum type="arabicPeriod"/>
            </a:pPr>
            <a:r>
              <a:rPr lang="pl-PL" sz="2800" dirty="0"/>
              <a:t>Test działania IoT Hub</a:t>
            </a:r>
          </a:p>
          <a:p>
            <a:pPr marL="742950" indent="-742950">
              <a:spcAft>
                <a:spcPts val="600"/>
              </a:spcAft>
              <a:buFont typeface="+mj-lt"/>
              <a:buAutoNum type="arabicPeriod"/>
            </a:pPr>
            <a:r>
              <a:rPr lang="pl-PL" sz="2800" dirty="0"/>
              <a:t>Główna aplikacja wysyłająca i odbierająca komunikaty z IoT Hub</a:t>
            </a:r>
          </a:p>
          <a:p>
            <a:pPr marL="742950" indent="-742950">
              <a:spcAft>
                <a:spcPts val="600"/>
              </a:spcAft>
              <a:buFont typeface="+mj-lt"/>
              <a:buAutoNum type="arabicPeriod"/>
            </a:pPr>
            <a:r>
              <a:rPr lang="pl-PL" sz="2800" dirty="0"/>
              <a:t>Dodatkowe wyjście do </a:t>
            </a:r>
            <a:r>
              <a:rPr lang="pl-PL" sz="2800" dirty="0" err="1"/>
              <a:t>Stream</a:t>
            </a:r>
            <a:r>
              <a:rPr lang="pl-PL" sz="2800" dirty="0"/>
              <a:t> Analytics – centralny Event Hub</a:t>
            </a:r>
          </a:p>
          <a:p>
            <a:pPr marL="742950" indent="-742950">
              <a:spcAft>
                <a:spcPts val="600"/>
              </a:spcAft>
              <a:buFont typeface="+mj-lt"/>
              <a:buAutoNum type="arabicPeriod"/>
            </a:pPr>
            <a:r>
              <a:rPr lang="pl-PL" sz="2800" dirty="0"/>
              <a:t>Wysyłanie komunikatów przy użyciu MQTT</a:t>
            </a:r>
          </a:p>
          <a:p>
            <a:pPr marL="742950" indent="-742950">
              <a:spcAft>
                <a:spcPts val="600"/>
              </a:spcAft>
              <a:buFont typeface="+mj-lt"/>
              <a:buAutoNum type="arabicPeriod"/>
            </a:pPr>
            <a:r>
              <a:rPr lang="pl-PL" sz="2800" dirty="0"/>
              <a:t>Własna aplikacja do przetwarzania wiadomości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9964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Windows IoT - API (użytkowe)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269239" y="1189177"/>
          <a:ext cx="11653523" cy="5411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76435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Raspberry PI 2 - piny i ich znaczenie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429625" y="1189177"/>
            <a:ext cx="3493137" cy="5041829"/>
          </a:xfrm>
        </p:spPr>
        <p:txBody>
          <a:bodyPr/>
          <a:lstStyle/>
          <a:p>
            <a:endParaRPr lang="pl-PL" dirty="0"/>
          </a:p>
          <a:p>
            <a:r>
              <a:rPr lang="pl-PL" dirty="0"/>
              <a:t>GPIO</a:t>
            </a:r>
          </a:p>
          <a:p>
            <a:endParaRPr lang="pl-PL" dirty="0"/>
          </a:p>
          <a:p>
            <a:r>
              <a:rPr lang="pl-PL" dirty="0"/>
              <a:t>I2C: 3,5</a:t>
            </a:r>
          </a:p>
          <a:p>
            <a:endParaRPr lang="pl-PL" dirty="0"/>
          </a:p>
          <a:p>
            <a:r>
              <a:rPr lang="pl-PL" dirty="0"/>
              <a:t>SPI0: 19,21,23</a:t>
            </a:r>
          </a:p>
          <a:p>
            <a:pPr lvl="1"/>
            <a:r>
              <a:rPr lang="pl-PL" dirty="0" err="1"/>
              <a:t>ew</a:t>
            </a:r>
            <a:r>
              <a:rPr lang="pl-PL" dirty="0"/>
              <a:t>: 24,25</a:t>
            </a:r>
          </a:p>
          <a:p>
            <a:r>
              <a:rPr lang="pl-PL" dirty="0"/>
              <a:t>(SPI1 zajęte)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21" y="1189176"/>
            <a:ext cx="8077930" cy="552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625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 (</a:t>
            </a:r>
            <a:r>
              <a:rPr lang="en-US" dirty="0" err="1"/>
              <a:t>schemat</a:t>
            </a:r>
            <a:r>
              <a:rPr lang="en-US" dirty="0"/>
              <a:t> </a:t>
            </a:r>
            <a:r>
              <a:rPr lang="en-US" dirty="0" err="1"/>
              <a:t>po</a:t>
            </a:r>
            <a:r>
              <a:rPr lang="pl-PL" dirty="0"/>
              <a:t>łączeń)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17" y="1189176"/>
            <a:ext cx="11602285" cy="56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89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Sprzęt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9176"/>
            <a:ext cx="12191999" cy="5384844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 bwMode="auto">
          <a:xfrm>
            <a:off x="6244779" y="3544932"/>
            <a:ext cx="1562792" cy="673331"/>
          </a:xfrm>
          <a:prstGeom prst="downArrow">
            <a:avLst>
              <a:gd name="adj1" fmla="val 47369"/>
              <a:gd name="adj2" fmla="val 10000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pl-PL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MCP3008</a:t>
            </a:r>
            <a:endParaRPr lang="en-US" sz="1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Up Arrow 6"/>
          <p:cNvSpPr/>
          <p:nvPr/>
        </p:nvSpPr>
        <p:spPr bwMode="auto">
          <a:xfrm>
            <a:off x="3845039" y="5345263"/>
            <a:ext cx="2369128" cy="681643"/>
          </a:xfrm>
          <a:prstGeom prst="upArrow">
            <a:avLst>
              <a:gd name="adj1" fmla="val 100000"/>
              <a:gd name="adj2" fmla="val 32099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pl-PL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Tu są potencjometry</a:t>
            </a:r>
            <a:endParaRPr lang="en-US" sz="1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Up Arrow 8"/>
          <p:cNvSpPr/>
          <p:nvPr/>
        </p:nvSpPr>
        <p:spPr bwMode="auto">
          <a:xfrm>
            <a:off x="7330757" y="4912310"/>
            <a:ext cx="1745672" cy="621564"/>
          </a:xfrm>
          <a:prstGeom prst="upArrow">
            <a:avLst>
              <a:gd name="adj1" fmla="val 97888"/>
              <a:gd name="adj2" fmla="val 30764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pl-PL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Fotorezystor</a:t>
            </a:r>
            <a:endParaRPr lang="en-US" sz="1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Down Arrow 9"/>
          <p:cNvSpPr/>
          <p:nvPr/>
        </p:nvSpPr>
        <p:spPr bwMode="auto">
          <a:xfrm>
            <a:off x="7881960" y="3548830"/>
            <a:ext cx="1845425" cy="523702"/>
          </a:xfrm>
          <a:prstGeom prst="downArrow">
            <a:avLst>
              <a:gd name="adj1" fmla="val 75574"/>
              <a:gd name="adj2" fmla="val 5000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BMP280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9534698" y="2270592"/>
            <a:ext cx="1326196" cy="5800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Dioda</a:t>
            </a:r>
            <a:endParaRPr lang="en-US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Straight Arrow Connector 12"/>
          <p:cNvCxnSpPr>
            <a:stCxn id="11" idx="2"/>
          </p:cNvCxnSpPr>
          <p:nvPr/>
        </p:nvCxnSpPr>
        <p:spPr>
          <a:xfrm flipH="1">
            <a:off x="9871587" y="2850592"/>
            <a:ext cx="326209" cy="1221940"/>
          </a:xfrm>
          <a:prstGeom prst="straightConnector1">
            <a:avLst/>
          </a:prstGeom>
          <a:ln w="762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Up Arrow 14"/>
          <p:cNvSpPr/>
          <p:nvPr/>
        </p:nvSpPr>
        <p:spPr bwMode="auto">
          <a:xfrm>
            <a:off x="9324960" y="5064520"/>
            <a:ext cx="1745672" cy="621564"/>
          </a:xfrm>
          <a:prstGeom prst="upArrow">
            <a:avLst>
              <a:gd name="adj1" fmla="val 97888"/>
              <a:gd name="adj2" fmla="val 30764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TCS34725</a:t>
            </a:r>
            <a:endParaRPr lang="en-US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413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</a:t>
            </a:r>
            <a:r>
              <a:rPr lang="pl-PL" dirty="0" err="1"/>
              <a:t>ładniki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252976"/>
          </a:xfrm>
        </p:spPr>
        <p:txBody>
          <a:bodyPr/>
          <a:lstStyle/>
          <a:p>
            <a:r>
              <a:rPr lang="pl-PL" dirty="0"/>
              <a:t>12 stanowisk</a:t>
            </a:r>
            <a:r>
              <a:rPr lang="en-US" dirty="0"/>
              <a:t> – </a:t>
            </a:r>
            <a:r>
              <a:rPr lang="en-US" dirty="0" err="1"/>
              <a:t>Adafruit</a:t>
            </a:r>
            <a:r>
              <a:rPr lang="en-US" dirty="0"/>
              <a:t> Windows IoT Starter Kit</a:t>
            </a:r>
            <a:endParaRPr lang="pl-PL" dirty="0"/>
          </a:p>
          <a:p>
            <a:r>
              <a:rPr lang="pl-PL" dirty="0"/>
              <a:t>+ 1 </a:t>
            </a:r>
            <a:r>
              <a:rPr lang="pl-PL" dirty="0" err="1"/>
              <a:t>Dexter</a:t>
            </a:r>
            <a:r>
              <a:rPr lang="pl-PL" dirty="0"/>
              <a:t> (jak ktoś chętny </a:t>
            </a:r>
            <a:r>
              <a:rPr lang="pl-PL" dirty="0">
                <a:sym typeface="Wingdings" panose="05000000000000000000" pitchFamily="2" charset="2"/>
              </a:rPr>
              <a:t>)</a:t>
            </a:r>
          </a:p>
          <a:p>
            <a:endParaRPr lang="pl-PL" dirty="0">
              <a:sym typeface="Wingdings" panose="05000000000000000000" pitchFamily="2" charset="2"/>
            </a:endParaRPr>
          </a:p>
          <a:p>
            <a:r>
              <a:rPr lang="pl-PL" dirty="0">
                <a:sym typeface="Wingdings" panose="05000000000000000000" pitchFamily="2" charset="2"/>
              </a:rPr>
              <a:t>Raczej do obejrzenia:</a:t>
            </a:r>
            <a:endParaRPr lang="pl-PL" dirty="0"/>
          </a:p>
          <a:p>
            <a:r>
              <a:rPr lang="pl-PL" dirty="0"/>
              <a:t>+ 1 </a:t>
            </a:r>
            <a:r>
              <a:rPr lang="pl-PL" dirty="0" err="1"/>
              <a:t>Dragonboard</a:t>
            </a:r>
            <a:endParaRPr lang="pl-PL" dirty="0"/>
          </a:p>
          <a:p>
            <a:r>
              <a:rPr lang="pl-PL" dirty="0"/>
              <a:t>+ 1 T</a:t>
            </a:r>
            <a:r>
              <a:rPr lang="en-US" dirty="0" err="1"/>
              <a:t>oradex</a:t>
            </a:r>
            <a:endParaRPr lang="en-US" dirty="0"/>
          </a:p>
          <a:p>
            <a:r>
              <a:rPr lang="en-US" dirty="0"/>
              <a:t>+ 1 </a:t>
            </a:r>
            <a:r>
              <a:rPr lang="en-US" dirty="0" err="1"/>
              <a:t>MinnowBoard</a:t>
            </a:r>
            <a:r>
              <a:rPr lang="en-US" dirty="0"/>
              <a:t> Max</a:t>
            </a:r>
            <a:r>
              <a:rPr lang="pl-PL" dirty="0"/>
              <a:t> (też dla osoby chętnej da się zrobić coś)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4636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2139688"/>
          </a:xfrm>
        </p:spPr>
        <p:txBody>
          <a:bodyPr/>
          <a:lstStyle/>
          <a:p>
            <a:r>
              <a:rPr lang="pl-PL" dirty="0"/>
              <a:t>SPI, programowanie – niskopoziomowe!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223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Inicjalizacja SPI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5392245"/>
          </a:xfrm>
        </p:spPr>
        <p:txBody>
          <a:bodyPr/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</a:rPr>
              <a:t>private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 SPI_CONTROLLER_NAME =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</a:rPr>
              <a:t>"SPI0"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; </a:t>
            </a: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</a:rPr>
              <a:t>private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</a:rPr>
              <a:t>Int32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 SPI_CHIP_SELECT_LINE = 0;</a:t>
            </a:r>
            <a:r>
              <a:rPr lang="pl-PL" sz="2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</a:rPr>
              <a:t>/* </a:t>
            </a:r>
            <a:r>
              <a:rPr lang="pl-PL" sz="2400" dirty="0">
                <a:solidFill>
                  <a:srgbClr val="008000"/>
                </a:solidFill>
                <a:highlight>
                  <a:srgbClr val="FFFFFF"/>
                </a:highlight>
              </a:rPr>
              <a:t>SPI CS0, pin 24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</a:rPr>
              <a:t>*/</a:t>
            </a:r>
            <a:endParaRPr lang="pl-PL" sz="2400" dirty="0">
              <a:solidFill>
                <a:srgbClr val="008000"/>
              </a:solidFill>
              <a:highlight>
                <a:srgbClr val="FFFFFF"/>
              </a:highlight>
            </a:endParaRPr>
          </a:p>
          <a:p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</a:rPr>
              <a:t>SpiDevice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</a:rPr>
              <a:t>m_spiDev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  <a:endParaRPr lang="pl-PL" sz="2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l-PL" sz="2400" dirty="0">
                <a:solidFill>
                  <a:srgbClr val="000000"/>
                </a:solidFill>
                <a:highlight>
                  <a:srgbClr val="FFFFFF"/>
                </a:highlight>
              </a:rPr>
              <a:t>…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</a:rPr>
              <a:t>var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 settings 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</a:rPr>
              <a:t>new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</a:rPr>
              <a:t>SpiConnectionSettings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(SPI_CHIP_SELECT_LINE);</a:t>
            </a:r>
          </a:p>
          <a:p>
            <a:r>
              <a:rPr lang="pl-PL" sz="24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</a:rPr>
              <a:t>settings.ClockFrequency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 = 3000000;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</a:rPr>
              <a:t>// 3200000;3000000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l-PL" sz="24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</a:rPr>
              <a:t>settings.Mode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 = SpiMode.Mode0; </a:t>
            </a:r>
          </a:p>
          <a:p>
            <a:endParaRPr lang="en-US" sz="2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</a:rPr>
              <a:t>spiAqs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 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</a:rPr>
              <a:t>SpiDevice.</a:t>
            </a:r>
            <a:r>
              <a:rPr lang="en-US" sz="24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GetDeviceSelector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(SPI_CONTROLLER_NAME);</a:t>
            </a:r>
          </a:p>
          <a:p>
            <a:endParaRPr lang="pl-PL" sz="2400" dirty="0">
              <a:solidFill>
                <a:srgbClr val="0000FF"/>
              </a:solidFill>
              <a:highlight>
                <a:srgbClr val="FFFFFF"/>
              </a:highlight>
            </a:endParaRPr>
          </a:p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</a:rPr>
              <a:t>var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</a:rPr>
              <a:t>deviceInfo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 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</a:rPr>
              <a:t>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</a:rPr>
              <a:t>DeviceInformation.FindAllAsync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</a:rPr>
              <a:t>spiAqs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);</a:t>
            </a:r>
          </a:p>
          <a:p>
            <a:endParaRPr lang="pl-PL" sz="2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</a:rPr>
              <a:t>m_spiDev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 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</a:rPr>
              <a:t>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</a:rPr>
              <a:t>SpiDevice.FromIdAsync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</a:rPr>
              <a:t>deviceInfo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[0].Id, settings);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2672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Odczyt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5201424"/>
          </a:xfrm>
        </p:spPr>
        <p:txBody>
          <a:bodyPr/>
          <a:lstStyle/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</a:rPr>
              <a:t>byte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[]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m_readBuffer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 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</a:rPr>
              <a:t>new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</a:rPr>
              <a:t>byte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[2]; 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</a:rPr>
              <a:t>byte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[] m_writeBufferCH0 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</a:rPr>
              <a:t>new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</a:rPr>
              <a:t>byte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[] { 0x68, 0x00};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</a:rPr>
              <a:t>//0 1 10 1 000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l-PL" sz="2000" dirty="0">
                <a:solidFill>
                  <a:srgbClr val="000000"/>
                </a:solidFill>
                <a:highlight>
                  <a:srgbClr val="FFFFFF"/>
                </a:highlight>
              </a:rPr>
              <a:t>…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m_spiDev.TransferFullDuplex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(m_writeBufferCH0,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m_readBuffer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);</a:t>
            </a:r>
          </a:p>
          <a:p>
            <a:r>
              <a:rPr lang="pl-PL" sz="2000" dirty="0" err="1">
                <a:solidFill>
                  <a:srgbClr val="0000FF"/>
                </a:solidFill>
                <a:highlight>
                  <a:srgbClr val="FFFFFF"/>
                </a:highlight>
              </a:rPr>
              <a:t>int</a:t>
            </a:r>
            <a:r>
              <a:rPr lang="pl-PL" sz="2000" dirty="0">
                <a:solidFill>
                  <a:srgbClr val="0000FF"/>
                </a:solidFill>
                <a:highlight>
                  <a:srgbClr val="FFFFFF"/>
                </a:highlight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resCH0 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convertToInt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m_readBuffer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);</a:t>
            </a:r>
          </a:p>
          <a:p>
            <a:endParaRPr lang="pl-PL" sz="2000" dirty="0">
              <a:solidFill>
                <a:srgbClr val="0000FF"/>
              </a:solidFill>
              <a:highlight>
                <a:srgbClr val="FFFFFF"/>
              </a:highlight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</a:rPr>
              <a:t>byte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[] m_writeBufferCH1 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</a:rPr>
              <a:t>new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</a:rPr>
              <a:t>byte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[] { 0x70, 0x00};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</a:rPr>
              <a:t>//0 1 11 0 000</a:t>
            </a:r>
            <a:endParaRPr lang="pl-PL" sz="2000" dirty="0">
              <a:solidFill>
                <a:srgbClr val="008000"/>
              </a:solidFill>
              <a:highlight>
                <a:srgbClr val="FFFFFF"/>
              </a:highlight>
            </a:endParaRPr>
          </a:p>
          <a:p>
            <a:r>
              <a:rPr lang="pl-PL" sz="2000" dirty="0">
                <a:solidFill>
                  <a:srgbClr val="000000"/>
                </a:solidFill>
                <a:highlight>
                  <a:srgbClr val="FFFFFF"/>
                </a:highlight>
              </a:rPr>
              <a:t>…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m_spiDev.TransferFullDuplex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(m_writeBufferCH1,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m_readBuffer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);</a:t>
            </a:r>
          </a:p>
          <a:p>
            <a:r>
              <a:rPr lang="pl-PL" sz="2000" dirty="0" err="1">
                <a:solidFill>
                  <a:srgbClr val="0000FF"/>
                </a:solidFill>
                <a:highlight>
                  <a:srgbClr val="FFFFFF"/>
                </a:highlight>
              </a:rPr>
              <a:t>int</a:t>
            </a:r>
            <a:r>
              <a:rPr lang="pl-PL" sz="2000" dirty="0">
                <a:solidFill>
                  <a:srgbClr val="0000FF"/>
                </a:solidFill>
                <a:highlight>
                  <a:srgbClr val="FFFFFF"/>
                </a:highlight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resCH1 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convertToInt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m_readBuffer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);</a:t>
            </a:r>
            <a:endParaRPr lang="pl-PL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2000" i="1" dirty="0">
                <a:solidFill>
                  <a:srgbClr val="0000FF"/>
                </a:solidFill>
                <a:highlight>
                  <a:srgbClr val="FFFFFF"/>
                </a:highlight>
              </a:rPr>
              <a:t>public</a:t>
            </a:r>
            <a:r>
              <a:rPr lang="en-US" sz="2000" i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i="1" dirty="0" err="1">
                <a:solidFill>
                  <a:srgbClr val="0000FF"/>
                </a:solidFill>
                <a:highlight>
                  <a:srgbClr val="FFFFFF"/>
                </a:highlight>
              </a:rPr>
              <a:t>int</a:t>
            </a:r>
            <a:r>
              <a:rPr lang="en-US" sz="2000" i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i="1" dirty="0" err="1">
                <a:solidFill>
                  <a:srgbClr val="000000"/>
                </a:solidFill>
                <a:highlight>
                  <a:srgbClr val="FFFFFF"/>
                </a:highlight>
              </a:rPr>
              <a:t>convertToInt</a:t>
            </a:r>
            <a:r>
              <a:rPr lang="en-US" sz="2000" i="1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n-US" sz="2000" i="1" dirty="0">
                <a:solidFill>
                  <a:srgbClr val="0000FF"/>
                </a:solidFill>
                <a:highlight>
                  <a:srgbClr val="FFFFFF"/>
                </a:highlight>
              </a:rPr>
              <a:t>byte</a:t>
            </a:r>
            <a:r>
              <a:rPr lang="en-US" sz="2000" i="1" dirty="0">
                <a:solidFill>
                  <a:srgbClr val="000000"/>
                </a:solidFill>
                <a:highlight>
                  <a:srgbClr val="FFFFFF"/>
                </a:highlight>
              </a:rPr>
              <a:t>[] data) {</a:t>
            </a:r>
            <a:r>
              <a:rPr lang="pl-PL" sz="2000" i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l-PL" sz="2000" i="1" dirty="0">
                <a:solidFill>
                  <a:srgbClr val="008000"/>
                </a:solidFill>
                <a:highlight>
                  <a:srgbClr val="FFFFFF"/>
                </a:highlight>
              </a:rPr>
              <a:t>//10 bitowe wejście, czyli 2 + 8 bitów</a:t>
            </a:r>
            <a:endParaRPr lang="pl-PL" sz="2000" i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l-PL" sz="2000" i="1" dirty="0">
                <a:solidFill>
                  <a:srgbClr val="0000FF"/>
                </a:solidFill>
                <a:highlight>
                  <a:srgbClr val="FFFFFF"/>
                </a:highlight>
              </a:rPr>
              <a:t>  </a:t>
            </a:r>
            <a:r>
              <a:rPr lang="en-US" sz="2000" i="1" dirty="0" err="1">
                <a:solidFill>
                  <a:srgbClr val="0000FF"/>
                </a:solidFill>
                <a:highlight>
                  <a:srgbClr val="FFFFFF"/>
                </a:highlight>
              </a:rPr>
              <a:t>int</a:t>
            </a:r>
            <a:r>
              <a:rPr lang="en-US" sz="2000" i="1" dirty="0">
                <a:solidFill>
                  <a:srgbClr val="000000"/>
                </a:solidFill>
                <a:highlight>
                  <a:srgbClr val="FFFFFF"/>
                </a:highlight>
              </a:rPr>
              <a:t> result = data[0] &amp; 0x03;</a:t>
            </a:r>
            <a:r>
              <a:rPr lang="pl-PL" sz="2000" i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i="1" dirty="0">
                <a:solidFill>
                  <a:srgbClr val="000000"/>
                </a:solidFill>
                <a:highlight>
                  <a:srgbClr val="FFFFFF"/>
                </a:highlight>
              </a:rPr>
              <a:t>result &lt;&lt;= 8; result += data[1];</a:t>
            </a:r>
          </a:p>
          <a:p>
            <a:r>
              <a:rPr lang="pl-PL" sz="2000" i="1" dirty="0">
                <a:solidFill>
                  <a:srgbClr val="0000FF"/>
                </a:solidFill>
                <a:highlight>
                  <a:srgbClr val="FFFFFF"/>
                </a:highlight>
              </a:rPr>
              <a:t>  </a:t>
            </a:r>
            <a:r>
              <a:rPr lang="en-US" sz="2000" i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US" sz="2000" i="1" dirty="0">
                <a:solidFill>
                  <a:srgbClr val="000000"/>
                </a:solidFill>
                <a:highlight>
                  <a:srgbClr val="FFFFFF"/>
                </a:highlight>
              </a:rPr>
              <a:t> result; </a:t>
            </a:r>
            <a:r>
              <a:rPr lang="en-US" sz="2000" i="1" dirty="0">
                <a:solidFill>
                  <a:srgbClr val="008000"/>
                </a:solidFill>
                <a:highlight>
                  <a:srgbClr val="FFFFFF"/>
                </a:highlight>
              </a:rPr>
              <a:t>//0 - 1023</a:t>
            </a:r>
            <a:endParaRPr lang="en-US" sz="2000" i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2000" i="1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  <a:endParaRPr lang="pl-PL" sz="2000" i="1" dirty="0">
              <a:solidFill>
                <a:srgbClr val="008000"/>
              </a:solidFill>
              <a:highlight>
                <a:srgbClr val="FFFFFF"/>
              </a:highligh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69239" y="3009208"/>
            <a:ext cx="11655841" cy="0"/>
          </a:xfrm>
          <a:prstGeom prst="line">
            <a:avLst/>
          </a:prstGeom>
          <a:ln w="571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69239" y="4657897"/>
            <a:ext cx="11592110" cy="0"/>
          </a:xfrm>
          <a:prstGeom prst="line">
            <a:avLst/>
          </a:prstGeom>
          <a:ln w="571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010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Dygresja: Wiele urządzeń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8317455" cy="5283306"/>
          </a:xfrm>
        </p:spPr>
        <p:txBody>
          <a:bodyPr/>
          <a:lstStyle/>
          <a:p>
            <a:r>
              <a:rPr lang="pl-PL" dirty="0"/>
              <a:t>Raspberry PI 2 to tzw. SPI Master</a:t>
            </a:r>
          </a:p>
          <a:p>
            <a:pPr lvl="1"/>
            <a:r>
              <a:rPr lang="pl-PL" dirty="0"/>
              <a:t>Konieczny kanał Chip Select dla każdego urządzenia</a:t>
            </a:r>
          </a:p>
          <a:p>
            <a:pPr lvl="1"/>
            <a:r>
              <a:rPr lang="pl-PL" dirty="0"/>
              <a:t>Chyba, że jak w dolnym rysunku, urządzenia ze sobą współpracują</a:t>
            </a:r>
          </a:p>
          <a:p>
            <a:r>
              <a:rPr lang="pl-PL" dirty="0"/>
              <a:t>Raspberry PI 2 ma 2 kanały „Chip Select”</a:t>
            </a:r>
          </a:p>
          <a:p>
            <a:pPr lvl="1"/>
            <a:r>
              <a:rPr lang="pl-PL" dirty="0"/>
              <a:t>W naszym przykładzie stała SPI_CHIP_SELECT_LINE, wartość 0 lub 1 co odpowiada pinom 24 lub 26.</a:t>
            </a:r>
          </a:p>
          <a:p>
            <a:r>
              <a:rPr lang="pl-PL" dirty="0"/>
              <a:t>Inne interfejsy (np. I</a:t>
            </a:r>
            <a:r>
              <a:rPr lang="pl-PL" baseline="30000" dirty="0"/>
              <a:t>2</a:t>
            </a:r>
            <a:r>
              <a:rPr lang="pl-PL" dirty="0"/>
              <a:t>C) mają znacznie wygodniejsze mechanizmy łączenia urządzeń w łańcuch</a:t>
            </a:r>
          </a:p>
          <a:p>
            <a:pPr lvl="1"/>
            <a:r>
              <a:rPr lang="pl-PL" dirty="0"/>
              <a:t>Ale są wolniejsze</a:t>
            </a:r>
            <a:endParaRPr lang="en-US" dirty="0"/>
          </a:p>
        </p:txBody>
      </p:sp>
      <p:pic>
        <p:nvPicPr>
          <p:cNvPr id="1026" name="Picture 2" descr="https://upload.wikimedia.org/wikipedia/commons/thumb/f/fc/SPI_three_slaves.svg/350px-SPI_three_slave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9012" y="1189176"/>
            <a:ext cx="3333750" cy="264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743079" y="6538287"/>
            <a:ext cx="4664162" cy="4616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l-PL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Za: https://en.wikipedia.org/wiki/Serial_Peripheral_Interface_Bus</a:t>
            </a:r>
            <a:endParaRPr lang="en-US" sz="12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30" name="Picture 6" descr="https://upload.wikimedia.org/wikipedia/commons/thumb/9/97/SPI_three_slaves_daisy_chained.svg/350px-SPI_three_slaves_daisy_chained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694" y="3765056"/>
            <a:ext cx="3333750" cy="264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621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2139688"/>
          </a:xfrm>
        </p:spPr>
        <p:txBody>
          <a:bodyPr/>
          <a:lstStyle/>
          <a:p>
            <a:r>
              <a:rPr lang="pl-PL" dirty="0"/>
              <a:t>I</a:t>
            </a:r>
            <a:r>
              <a:rPr lang="pl-PL" baseline="30000" dirty="0"/>
              <a:t>2</a:t>
            </a:r>
            <a:r>
              <a:rPr lang="pl-PL" dirty="0"/>
              <a:t>C, programowanie – niskopoziomowe!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390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Protokół I</a:t>
            </a:r>
            <a:r>
              <a:rPr lang="pl-PL" baseline="30000" dirty="0"/>
              <a:t>2</a:t>
            </a:r>
            <a:r>
              <a:rPr lang="pl-PL" dirty="0"/>
              <a:t>C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800673"/>
          </a:xfrm>
        </p:spPr>
        <p:txBody>
          <a:bodyPr/>
          <a:lstStyle/>
          <a:p>
            <a:r>
              <a:rPr lang="pl-PL" dirty="0"/>
              <a:t>Dobry opis: </a:t>
            </a:r>
            <a:r>
              <a:rPr lang="pl-PL" dirty="0">
                <a:hlinkClick r:id="rId2"/>
              </a:rPr>
              <a:t>https://learn.sparkfun.com/tutorials/i2c</a:t>
            </a:r>
            <a:endParaRPr lang="pl-PL" dirty="0"/>
          </a:p>
          <a:p>
            <a:pPr lvl="1"/>
            <a:r>
              <a:rPr lang="pl-PL" dirty="0"/>
              <a:t>Węzeł </a:t>
            </a:r>
            <a:r>
              <a:rPr lang="pl-PL" b="1" dirty="0"/>
              <a:t>Master</a:t>
            </a:r>
            <a:r>
              <a:rPr lang="pl-PL" dirty="0"/>
              <a:t> generuje cykle zegara synchronizujące komunikację. Inicjuje komunikację do </a:t>
            </a:r>
            <a:r>
              <a:rPr lang="pl-PL" b="1" dirty="0" err="1"/>
              <a:t>slave</a:t>
            </a:r>
            <a:endParaRPr lang="pl-PL" b="1" dirty="0"/>
          </a:p>
          <a:p>
            <a:pPr lvl="1"/>
            <a:r>
              <a:rPr lang="pl-PL" dirty="0"/>
              <a:t>Węzeł </a:t>
            </a:r>
            <a:r>
              <a:rPr lang="pl-PL" b="1" dirty="0" err="1"/>
              <a:t>Slave</a:t>
            </a:r>
            <a:r>
              <a:rPr lang="pl-PL" dirty="0"/>
              <a:t> pracuje zgodnie z otrzymanymi cyklami zegara. Ma adres (liczba 7-bitowa). Gdy otrzyma komunikat (bajt) może zwrotnie wysłać odpowiedź. Ale </a:t>
            </a:r>
            <a:r>
              <a:rPr lang="pl-PL" b="1" dirty="0"/>
              <a:t>master</a:t>
            </a:r>
            <a:r>
              <a:rPr lang="pl-PL" dirty="0"/>
              <a:t> musi wydać polecenie „Read”.</a:t>
            </a:r>
          </a:p>
          <a:p>
            <a:r>
              <a:rPr lang="pl-PL" dirty="0"/>
              <a:t>(W skrócie) sposób komunikacji: </a:t>
            </a:r>
          </a:p>
          <a:p>
            <a:pPr lvl="1"/>
            <a:r>
              <a:rPr lang="pl-PL" b="1" dirty="0"/>
              <a:t>Master</a:t>
            </a:r>
            <a:r>
              <a:rPr lang="pl-PL" dirty="0"/>
              <a:t> wysyła do danego </a:t>
            </a:r>
            <a:r>
              <a:rPr lang="pl-PL" b="1" dirty="0" err="1"/>
              <a:t>slave</a:t>
            </a:r>
            <a:r>
              <a:rPr lang="pl-PL" dirty="0"/>
              <a:t> kod sterujący a </a:t>
            </a:r>
            <a:r>
              <a:rPr lang="pl-PL" b="1" dirty="0" err="1"/>
              <a:t>slave</a:t>
            </a:r>
            <a:r>
              <a:rPr lang="pl-PL" dirty="0"/>
              <a:t> wykonuje daną operacje opcjonalnie dodatkowo zwraca jakieś wartości do Master.</a:t>
            </a:r>
          </a:p>
          <a:p>
            <a:pPr lvl="2"/>
            <a:r>
              <a:rPr lang="pl-PL" dirty="0"/>
              <a:t>Czyli, jeżeli 2 urządzenia </a:t>
            </a:r>
            <a:r>
              <a:rPr lang="pl-PL" b="1" dirty="0" err="1"/>
              <a:t>slave</a:t>
            </a:r>
            <a:r>
              <a:rPr lang="pl-PL" dirty="0"/>
              <a:t> chcą coś do siebie wysłać, musi koordynować to </a:t>
            </a:r>
            <a:r>
              <a:rPr lang="pl-PL" b="1" dirty="0"/>
              <a:t>master</a:t>
            </a:r>
            <a:r>
              <a:rPr lang="pl-PL" dirty="0"/>
              <a:t>.</a:t>
            </a:r>
          </a:p>
          <a:p>
            <a:r>
              <a:rPr lang="pl-PL" dirty="0" err="1"/>
              <a:t>Rasperry</a:t>
            </a:r>
            <a:r>
              <a:rPr lang="pl-PL" dirty="0"/>
              <a:t> PI 2, </a:t>
            </a:r>
            <a:r>
              <a:rPr lang="pl-PL" dirty="0" err="1"/>
              <a:t>MinnowBoard</a:t>
            </a:r>
            <a:r>
              <a:rPr lang="pl-PL" dirty="0"/>
              <a:t> MAX, .NET Micro Framework to urządzenia typu </a:t>
            </a:r>
            <a:r>
              <a:rPr lang="pl-PL" b="1" dirty="0"/>
              <a:t>master</a:t>
            </a:r>
          </a:p>
          <a:p>
            <a:pPr lvl="1"/>
            <a:r>
              <a:rPr lang="pl-PL" dirty="0"/>
              <a:t>Są przykłady softwareowej realizacji I2C </a:t>
            </a:r>
          </a:p>
        </p:txBody>
      </p:sp>
    </p:spTree>
    <p:extLst>
      <p:ext uri="{BB962C8B-B14F-4D97-AF65-F5344CB8AC3E}">
        <p14:creationId xmlns:p14="http://schemas.microsoft.com/office/powerpoint/2010/main" val="28042326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Protokół I2C - z</a:t>
            </a:r>
            <a:r>
              <a:rPr lang="pl-PL" sz="4800" dirty="0"/>
              <a:t> punktu widzenia Windows </a:t>
            </a:r>
            <a:r>
              <a:rPr lang="pl-PL" sz="4800" dirty="0" err="1"/>
              <a:t>IoT</a:t>
            </a:r>
            <a:r>
              <a:rPr lang="pl-PL" sz="4800" dirty="0"/>
              <a:t>:</a:t>
            </a:r>
            <a:br>
              <a:rPr lang="pl-PL" sz="4800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620432"/>
          </a:xfrm>
        </p:spPr>
        <p:txBody>
          <a:bodyPr/>
          <a:lstStyle/>
          <a:p>
            <a:pPr lvl="1"/>
            <a:r>
              <a:rPr lang="pl-PL" dirty="0"/>
              <a:t>Inicjalizacja:</a:t>
            </a:r>
          </a:p>
          <a:p>
            <a:pPr lvl="1"/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deviceSelector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I2cDevice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.GetDeviceSelector();</a:t>
            </a:r>
            <a:endParaRPr lang="pl-PL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i2cDeviceControllers 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DeviceInformation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.FindAllAsync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deviceSelector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pl-PL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i2cSettings 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I2cConnectionSettings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(I2C_ADDR_MCP23008);</a:t>
            </a:r>
            <a:endParaRPr lang="pl-PL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i2cMCP23008 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I2cDevice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.FromIdAsync(i2cDeviceControllers[0].Id, i2cSettings);</a:t>
            </a:r>
            <a:endParaRPr lang="pl-PL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endParaRPr lang="pl-PL" sz="2000" dirty="0"/>
          </a:p>
          <a:p>
            <a:pPr lvl="1"/>
            <a:r>
              <a:rPr lang="pl-PL" sz="2000" dirty="0"/>
              <a:t>Wysłanie polecenia:</a:t>
            </a:r>
            <a:endParaRPr lang="pl-PL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i2cMCP23008.Write(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 { MCP23008_OLAT,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olatRegister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});</a:t>
            </a:r>
            <a:endParaRPr lang="pl-PL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endParaRPr lang="pl-PL" sz="2000" dirty="0"/>
          </a:p>
          <a:p>
            <a:pPr lvl="1"/>
            <a:r>
              <a:rPr lang="pl-PL" sz="2000" dirty="0"/>
              <a:t>Wysłanie polecenia (kod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MCP23008_OLAT</a:t>
            </a:r>
            <a:r>
              <a:rPr lang="pl-PL" sz="2000" dirty="0"/>
              <a:t>) i odebranie wyniku do bufora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i2CReadBuffer</a:t>
            </a:r>
            <a:r>
              <a:rPr lang="pl-PL" sz="2000" dirty="0"/>
              <a:t>:</a:t>
            </a:r>
            <a:endParaRPr lang="pl-PL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i2cMCP23008.WriteRead(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 { MCP23008_OLAT }, i2CReadBuffer);</a:t>
            </a:r>
            <a:endParaRPr lang="pl-PL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endParaRPr lang="pl-PL" sz="2000" dirty="0"/>
          </a:p>
          <a:p>
            <a:pPr lvl="1"/>
            <a:r>
              <a:rPr lang="pl-PL" sz="2000" dirty="0"/>
              <a:t>Odebranie wyniku, gdy możemy otrzymać niepełną informację:</a:t>
            </a:r>
            <a:endParaRPr lang="pl-PL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result = i2cArduino.ReadPartial(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rbuffer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36303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 </a:t>
            </a:r>
            <a:r>
              <a:rPr lang="en-US" dirty="0" err="1"/>
              <a:t>naszym</a:t>
            </a:r>
            <a:r>
              <a:rPr lang="en-US" dirty="0"/>
              <a:t> </a:t>
            </a:r>
            <a:r>
              <a:rPr lang="en-US" dirty="0" err="1"/>
              <a:t>przypadku</a:t>
            </a:r>
            <a:r>
              <a:rPr lang="pl-PL" dirty="0"/>
              <a:t> - SPI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568512"/>
          </a:xfrm>
        </p:spPr>
        <p:txBody>
          <a:bodyPr/>
          <a:lstStyle/>
          <a:p>
            <a:pPr lvl="1"/>
            <a:r>
              <a:rPr lang="en-US" dirty="0" err="1"/>
              <a:t>m_adc</a:t>
            </a:r>
            <a:r>
              <a:rPr lang="en-US" dirty="0"/>
              <a:t> = (await </a:t>
            </a:r>
            <a:r>
              <a:rPr lang="en-US" dirty="0" err="1"/>
              <a:t>AdcController.GetControllersAsync</a:t>
            </a:r>
            <a:r>
              <a:rPr lang="en-US" dirty="0"/>
              <a:t>(AdcMcp3008Provider.GetAdcProvider()))[0];</a:t>
            </a:r>
            <a:endParaRPr lang="pl-PL" dirty="0"/>
          </a:p>
          <a:p>
            <a:pPr lvl="1"/>
            <a:r>
              <a:rPr lang="en-US" dirty="0" err="1"/>
              <a:t>m_adc.OpenChannel</a:t>
            </a:r>
            <a:r>
              <a:rPr lang="en-US" dirty="0"/>
              <a:t>(</a:t>
            </a:r>
            <a:r>
              <a:rPr lang="pl-PL" dirty="0"/>
              <a:t>0</a:t>
            </a:r>
            <a:r>
              <a:rPr lang="en-US" dirty="0"/>
              <a:t>).</a:t>
            </a:r>
            <a:r>
              <a:rPr lang="en-US" dirty="0" err="1"/>
              <a:t>ReadRatio</a:t>
            </a:r>
            <a:r>
              <a:rPr lang="en-US" dirty="0"/>
              <a:t>();</a:t>
            </a:r>
            <a:endParaRPr lang="pl-PL" dirty="0"/>
          </a:p>
          <a:p>
            <a:pPr lvl="1"/>
            <a:endParaRPr lang="pl-PL" dirty="0"/>
          </a:p>
          <a:p>
            <a:pPr lvl="1"/>
            <a:r>
              <a:rPr lang="en-US" dirty="0"/>
              <a:t>AdcMcp3008Provider</a:t>
            </a:r>
            <a:endParaRPr lang="pl-PL" dirty="0"/>
          </a:p>
          <a:p>
            <a:pPr lvl="1"/>
            <a:r>
              <a:rPr lang="en-US" dirty="0" err="1"/>
              <a:t>GetControllers</a:t>
            </a:r>
            <a:r>
              <a:rPr lang="pl-PL" dirty="0"/>
              <a:t> -&gt; </a:t>
            </a:r>
            <a:r>
              <a:rPr lang="en-US" dirty="0"/>
              <a:t>AdcMcp3008ControllerProvider</a:t>
            </a:r>
            <a:endParaRPr lang="pl-PL" dirty="0"/>
          </a:p>
          <a:p>
            <a:pPr lvl="1"/>
            <a:endParaRPr lang="pl-PL" dirty="0"/>
          </a:p>
          <a:p>
            <a:pPr lvl="1"/>
            <a:r>
              <a:rPr lang="en-US" sz="2040" dirty="0"/>
              <a:t>public </a:t>
            </a:r>
            <a:r>
              <a:rPr lang="en-US" sz="2040" dirty="0" err="1"/>
              <a:t>int</a:t>
            </a:r>
            <a:r>
              <a:rPr lang="en-US" sz="2040" dirty="0"/>
              <a:t> </a:t>
            </a:r>
            <a:r>
              <a:rPr lang="en-US" sz="2040" dirty="0" err="1"/>
              <a:t>ReadValue</a:t>
            </a:r>
            <a:r>
              <a:rPr lang="en-US" sz="2040" dirty="0"/>
              <a:t>(</a:t>
            </a:r>
            <a:r>
              <a:rPr lang="en-US" sz="2040" dirty="0" err="1"/>
              <a:t>int</a:t>
            </a:r>
            <a:r>
              <a:rPr lang="en-US" sz="2040" dirty="0"/>
              <a:t> </a:t>
            </a:r>
            <a:r>
              <a:rPr lang="en-US" sz="2040" dirty="0" err="1"/>
              <a:t>channelNumber</a:t>
            </a:r>
            <a:r>
              <a:rPr lang="en-US" sz="2040" dirty="0"/>
              <a:t>)</a:t>
            </a:r>
            <a:r>
              <a:rPr lang="pl-PL" sz="2040" dirty="0"/>
              <a:t> </a:t>
            </a:r>
            <a:r>
              <a:rPr lang="en-US" sz="2040" dirty="0"/>
              <a:t> {</a:t>
            </a:r>
          </a:p>
          <a:p>
            <a:pPr lvl="1"/>
            <a:r>
              <a:rPr lang="pl-PL" sz="2040" dirty="0"/>
              <a:t>  </a:t>
            </a:r>
            <a:r>
              <a:rPr lang="en-US" sz="2040" dirty="0"/>
              <a:t>byte command = (byte)</a:t>
            </a:r>
            <a:r>
              <a:rPr lang="en-US" sz="2040" dirty="0" err="1"/>
              <a:t>channelNumber</a:t>
            </a:r>
            <a:r>
              <a:rPr lang="en-US" sz="2040" dirty="0"/>
              <a:t>;</a:t>
            </a:r>
          </a:p>
          <a:p>
            <a:pPr lvl="1"/>
            <a:r>
              <a:rPr lang="pl-PL" sz="2040" dirty="0"/>
              <a:t>  </a:t>
            </a:r>
            <a:r>
              <a:rPr lang="en-US" sz="2040" dirty="0"/>
              <a:t>if (</a:t>
            </a:r>
            <a:r>
              <a:rPr lang="en-US" sz="2040" dirty="0" err="1"/>
              <a:t>channelMode</a:t>
            </a:r>
            <a:r>
              <a:rPr lang="en-US" sz="2040" dirty="0"/>
              <a:t> == </a:t>
            </a:r>
            <a:r>
              <a:rPr lang="en-US" sz="2040" dirty="0" err="1"/>
              <a:t>ProviderAdcChannelMode.SingleEnded</a:t>
            </a:r>
            <a:r>
              <a:rPr lang="en-US" sz="2040" dirty="0"/>
              <a:t>)</a:t>
            </a:r>
            <a:r>
              <a:rPr lang="pl-PL" sz="2040" dirty="0"/>
              <a:t> </a:t>
            </a:r>
            <a:endParaRPr lang="en-US" sz="2040" dirty="0"/>
          </a:p>
          <a:p>
            <a:pPr lvl="1"/>
            <a:r>
              <a:rPr lang="en-US" sz="2040" dirty="0"/>
              <a:t>                command |= MCP3008_SingleEnded;</a:t>
            </a:r>
          </a:p>
          <a:p>
            <a:pPr lvl="1"/>
            <a:r>
              <a:rPr lang="pl-PL" sz="2040" dirty="0"/>
              <a:t>  </a:t>
            </a:r>
            <a:r>
              <a:rPr lang="en-US" sz="2040" dirty="0"/>
              <a:t>command &lt;&lt;= 4;</a:t>
            </a:r>
          </a:p>
          <a:p>
            <a:pPr lvl="1"/>
            <a:r>
              <a:rPr lang="pl-PL" sz="2040" dirty="0"/>
              <a:t>  </a:t>
            </a:r>
            <a:r>
              <a:rPr lang="en-US" sz="2040" dirty="0"/>
              <a:t>byte[] </a:t>
            </a:r>
            <a:r>
              <a:rPr lang="en-US" sz="2040" dirty="0" err="1"/>
              <a:t>commandBuf</a:t>
            </a:r>
            <a:r>
              <a:rPr lang="en-US" sz="2040" dirty="0"/>
              <a:t> = new byte[] { 0x01, command, 0x00 };</a:t>
            </a:r>
          </a:p>
          <a:p>
            <a:pPr lvl="1"/>
            <a:r>
              <a:rPr lang="pl-PL" sz="2040" dirty="0"/>
              <a:t>  </a:t>
            </a:r>
            <a:r>
              <a:rPr lang="en-US" sz="2040" dirty="0"/>
              <a:t>byte[] </a:t>
            </a:r>
            <a:r>
              <a:rPr lang="en-US" sz="2040" dirty="0" err="1"/>
              <a:t>readBuf</a:t>
            </a:r>
            <a:r>
              <a:rPr lang="en-US" sz="2040" dirty="0"/>
              <a:t> = new byte[] { 0x00, 0x00, 0x00 };</a:t>
            </a:r>
          </a:p>
          <a:p>
            <a:pPr lvl="1"/>
            <a:r>
              <a:rPr lang="pl-PL" sz="2040" b="1" dirty="0"/>
              <a:t>  </a:t>
            </a:r>
            <a:r>
              <a:rPr lang="en-US" sz="2040" b="1" dirty="0" err="1"/>
              <a:t>spiController.TransferFullDuplex</a:t>
            </a:r>
            <a:r>
              <a:rPr lang="en-US" sz="2040" b="1" dirty="0"/>
              <a:t>(</a:t>
            </a:r>
            <a:r>
              <a:rPr lang="en-US" sz="2040" b="1" dirty="0" err="1"/>
              <a:t>commandBuf</a:t>
            </a:r>
            <a:r>
              <a:rPr lang="en-US" sz="2040" b="1" dirty="0"/>
              <a:t>, </a:t>
            </a:r>
            <a:r>
              <a:rPr lang="en-US" sz="2040" b="1" dirty="0" err="1"/>
              <a:t>readBuf</a:t>
            </a:r>
            <a:r>
              <a:rPr lang="en-US" sz="2040" b="1" dirty="0"/>
              <a:t>);</a:t>
            </a:r>
          </a:p>
          <a:p>
            <a:pPr lvl="1"/>
            <a:r>
              <a:rPr lang="pl-PL" sz="2040" dirty="0"/>
              <a:t>  </a:t>
            </a:r>
            <a:r>
              <a:rPr lang="en-US" sz="2040" dirty="0" err="1"/>
              <a:t>int</a:t>
            </a:r>
            <a:r>
              <a:rPr lang="en-US" sz="2040" dirty="0"/>
              <a:t> sample = </a:t>
            </a:r>
            <a:r>
              <a:rPr lang="en-US" sz="2040" dirty="0" err="1"/>
              <a:t>readBuf</a:t>
            </a:r>
            <a:r>
              <a:rPr lang="en-US" sz="2040" dirty="0"/>
              <a:t>[2] + ((</a:t>
            </a:r>
            <a:r>
              <a:rPr lang="en-US" sz="2040" dirty="0" err="1"/>
              <a:t>readBuf</a:t>
            </a:r>
            <a:r>
              <a:rPr lang="en-US" sz="2040" dirty="0"/>
              <a:t>[1] &amp; 0x03) &lt;&lt; 8);</a:t>
            </a:r>
          </a:p>
          <a:p>
            <a:pPr lvl="1"/>
            <a:r>
              <a:rPr lang="pl-PL" sz="2040" dirty="0"/>
              <a:t>  </a:t>
            </a:r>
            <a:r>
              <a:rPr lang="en-US" sz="2040" dirty="0"/>
              <a:t>return sample;</a:t>
            </a:r>
            <a:r>
              <a:rPr lang="pl-PL" sz="2040" dirty="0"/>
              <a:t> </a:t>
            </a:r>
            <a:r>
              <a:rPr lang="en-US" sz="2040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938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 </a:t>
            </a:r>
            <a:r>
              <a:rPr lang="en-US" dirty="0" err="1"/>
              <a:t>naszym</a:t>
            </a:r>
            <a:r>
              <a:rPr lang="en-US" dirty="0"/>
              <a:t> </a:t>
            </a:r>
            <a:r>
              <a:rPr lang="en-US" dirty="0" err="1"/>
              <a:t>przypadku</a:t>
            </a:r>
            <a:r>
              <a:rPr lang="pl-PL" dirty="0"/>
              <a:t> – I</a:t>
            </a:r>
            <a:r>
              <a:rPr lang="pl-PL" baseline="30000" dirty="0"/>
              <a:t>2</a:t>
            </a:r>
            <a:r>
              <a:rPr lang="pl-PL" dirty="0"/>
              <a:t>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541710"/>
          </a:xfrm>
        </p:spPr>
        <p:txBody>
          <a:bodyPr/>
          <a:lstStyle/>
          <a:p>
            <a:pPr lvl="1"/>
            <a:r>
              <a:rPr lang="en-US" dirty="0"/>
              <a:t>BMP280</a:t>
            </a:r>
            <a:r>
              <a:rPr lang="pl-PL" dirty="0"/>
              <a:t>: </a:t>
            </a:r>
            <a:r>
              <a:rPr lang="en-US" dirty="0">
                <a:hlinkClick r:id="rId2"/>
              </a:rPr>
              <a:t>http://www.adafruit.com/datasheets/BST-BMP280-DS001-11.pdf</a:t>
            </a:r>
            <a:r>
              <a:rPr lang="pl-PL" dirty="0"/>
              <a:t> </a:t>
            </a:r>
          </a:p>
          <a:p>
            <a:pPr lvl="1"/>
            <a:r>
              <a:rPr lang="en-US" dirty="0" err="1"/>
              <a:t>const</a:t>
            </a:r>
            <a:r>
              <a:rPr lang="en-US" dirty="0"/>
              <a:t> byte BMP280_Address = 0x77;</a:t>
            </a:r>
            <a:endParaRPr lang="pl-PL" dirty="0"/>
          </a:p>
          <a:p>
            <a:pPr lvl="1"/>
            <a:r>
              <a:rPr lang="en-US" dirty="0"/>
              <a:t>private </a:t>
            </a:r>
            <a:r>
              <a:rPr lang="en-US" dirty="0" err="1"/>
              <a:t>async</a:t>
            </a:r>
            <a:r>
              <a:rPr lang="en-US" dirty="0"/>
              <a:t> Task begin()</a:t>
            </a:r>
            <a:r>
              <a:rPr lang="pl-PL" dirty="0"/>
              <a:t> …</a:t>
            </a:r>
          </a:p>
          <a:p>
            <a:pPr lvl="1"/>
            <a:r>
              <a:rPr lang="en-US" sz="2040" dirty="0"/>
              <a:t>private byte </a:t>
            </a:r>
            <a:r>
              <a:rPr lang="en-US" sz="2040" dirty="0" err="1"/>
              <a:t>ReadByte</a:t>
            </a:r>
            <a:r>
              <a:rPr lang="en-US" sz="2040" dirty="0"/>
              <a:t>(byte register) {</a:t>
            </a:r>
          </a:p>
          <a:p>
            <a:pPr lvl="1"/>
            <a:r>
              <a:rPr lang="pl-PL" sz="2040" dirty="0"/>
              <a:t>  </a:t>
            </a:r>
            <a:r>
              <a:rPr lang="en-US" sz="2040" dirty="0"/>
              <a:t>byte value = 0;</a:t>
            </a:r>
            <a:r>
              <a:rPr lang="pl-PL" sz="2040" dirty="0"/>
              <a:t> </a:t>
            </a:r>
            <a:r>
              <a:rPr lang="en-US" sz="2040" dirty="0"/>
              <a:t>byte[] </a:t>
            </a:r>
            <a:r>
              <a:rPr lang="en-US" sz="2040" dirty="0" err="1"/>
              <a:t>writeBuffer</a:t>
            </a:r>
            <a:r>
              <a:rPr lang="en-US" sz="2040" dirty="0"/>
              <a:t> = new byte[] { 0x00 };</a:t>
            </a:r>
            <a:r>
              <a:rPr lang="pl-PL" sz="2040" dirty="0"/>
              <a:t>  </a:t>
            </a:r>
            <a:r>
              <a:rPr lang="en-US" sz="2040" dirty="0"/>
              <a:t>byte[] </a:t>
            </a:r>
            <a:r>
              <a:rPr lang="en-US" sz="2040" dirty="0" err="1"/>
              <a:t>readBuffer</a:t>
            </a:r>
            <a:r>
              <a:rPr lang="en-US" sz="2040" dirty="0"/>
              <a:t> = new byte[] { 0x00 };</a:t>
            </a:r>
          </a:p>
          <a:p>
            <a:pPr lvl="1"/>
            <a:r>
              <a:rPr lang="pl-PL" sz="2040" dirty="0"/>
              <a:t>  </a:t>
            </a:r>
            <a:r>
              <a:rPr lang="en-US" sz="2040" dirty="0" err="1"/>
              <a:t>writeBuffer</a:t>
            </a:r>
            <a:r>
              <a:rPr lang="en-US" sz="2040" dirty="0"/>
              <a:t>[0] = register;</a:t>
            </a:r>
          </a:p>
          <a:p>
            <a:pPr lvl="1"/>
            <a:r>
              <a:rPr lang="pl-PL" sz="2040" dirty="0"/>
              <a:t>  </a:t>
            </a:r>
            <a:r>
              <a:rPr lang="en-US" sz="2040" dirty="0"/>
              <a:t>bmp280.WriteRead(</a:t>
            </a:r>
            <a:r>
              <a:rPr lang="en-US" sz="2040" dirty="0" err="1"/>
              <a:t>writeBuffer</a:t>
            </a:r>
            <a:r>
              <a:rPr lang="en-US" sz="2040" dirty="0"/>
              <a:t>, </a:t>
            </a:r>
            <a:r>
              <a:rPr lang="en-US" sz="2040" dirty="0" err="1"/>
              <a:t>readBuffer</a:t>
            </a:r>
            <a:r>
              <a:rPr lang="en-US" sz="2040" dirty="0"/>
              <a:t>);</a:t>
            </a:r>
          </a:p>
          <a:p>
            <a:pPr lvl="1"/>
            <a:r>
              <a:rPr lang="pl-PL" sz="2040" dirty="0"/>
              <a:t>  </a:t>
            </a:r>
            <a:r>
              <a:rPr lang="en-US" sz="2040" dirty="0"/>
              <a:t>value = </a:t>
            </a:r>
            <a:r>
              <a:rPr lang="en-US" sz="2040" dirty="0" err="1"/>
              <a:t>readBuffer</a:t>
            </a:r>
            <a:r>
              <a:rPr lang="en-US" sz="2040" dirty="0"/>
              <a:t>[0];</a:t>
            </a:r>
            <a:r>
              <a:rPr lang="pl-PL" sz="2040" dirty="0"/>
              <a:t> </a:t>
            </a:r>
            <a:r>
              <a:rPr lang="en-US" sz="2040" dirty="0"/>
              <a:t>return value;</a:t>
            </a:r>
            <a:r>
              <a:rPr lang="pl-PL" sz="2040" dirty="0"/>
              <a:t> </a:t>
            </a:r>
            <a:r>
              <a:rPr lang="en-US" sz="2040" dirty="0"/>
              <a:t>}</a:t>
            </a:r>
            <a:endParaRPr lang="pl-PL" sz="2040" dirty="0"/>
          </a:p>
          <a:p>
            <a:pPr lvl="1"/>
            <a:endParaRPr lang="pl-PL" dirty="0"/>
          </a:p>
          <a:p>
            <a:pPr lvl="1"/>
            <a:r>
              <a:rPr lang="en-US" dirty="0"/>
              <a:t>TCS34725</a:t>
            </a:r>
            <a:r>
              <a:rPr lang="pl-PL" dirty="0"/>
              <a:t>: </a:t>
            </a:r>
            <a:r>
              <a:rPr lang="en-US" dirty="0">
                <a:hlinkClick r:id="rId3"/>
              </a:rPr>
              <a:t>http://www.adafruit.com/datasheets/TCS34725.pdf</a:t>
            </a:r>
            <a:endParaRPr lang="pl-PL" dirty="0"/>
          </a:p>
          <a:p>
            <a:pPr lvl="1"/>
            <a:r>
              <a:rPr lang="en-US" dirty="0" err="1"/>
              <a:t>const</a:t>
            </a:r>
            <a:r>
              <a:rPr lang="en-US" dirty="0"/>
              <a:t> byte TCS34725_Address = 0x29;</a:t>
            </a:r>
            <a:endParaRPr lang="pl-PL" dirty="0"/>
          </a:p>
          <a:p>
            <a:pPr lvl="1"/>
            <a:r>
              <a:rPr lang="en-US" dirty="0"/>
              <a:t>private </a:t>
            </a:r>
            <a:r>
              <a:rPr lang="en-US" dirty="0" err="1"/>
              <a:t>async</a:t>
            </a:r>
            <a:r>
              <a:rPr lang="en-US" dirty="0"/>
              <a:t> Task begin()</a:t>
            </a:r>
            <a:r>
              <a:rPr lang="pl-PL" dirty="0"/>
              <a:t> …</a:t>
            </a:r>
          </a:p>
          <a:p>
            <a:pPr lvl="1"/>
            <a:r>
              <a:rPr lang="en-US" dirty="0"/>
              <a:t>public </a:t>
            </a:r>
            <a:r>
              <a:rPr lang="en-US" dirty="0" err="1"/>
              <a:t>async</a:t>
            </a:r>
            <a:r>
              <a:rPr lang="en-US" dirty="0"/>
              <a:t> Task&lt;</a:t>
            </a:r>
            <a:r>
              <a:rPr lang="en-US" dirty="0" err="1"/>
              <a:t>ColorData</a:t>
            </a:r>
            <a:r>
              <a:rPr lang="en-US" dirty="0"/>
              <a:t>&gt; </a:t>
            </a:r>
            <a:r>
              <a:rPr lang="en-US" dirty="0" err="1"/>
              <a:t>GetRawDataAsync</a:t>
            </a:r>
            <a:r>
              <a:rPr lang="en-US" dirty="0"/>
              <a:t>()</a:t>
            </a:r>
            <a:r>
              <a:rPr lang="pl-PL" dirty="0"/>
              <a:t> </a:t>
            </a:r>
            <a:r>
              <a:rPr lang="en-US" dirty="0"/>
              <a:t>{</a:t>
            </a:r>
            <a:endParaRPr lang="pl-PL" dirty="0"/>
          </a:p>
          <a:p>
            <a:pPr lvl="1"/>
            <a:r>
              <a:rPr lang="en-US" sz="2040" dirty="0" err="1"/>
              <a:t>WriteBuffer</a:t>
            </a:r>
            <a:r>
              <a:rPr lang="en-US" sz="2040" dirty="0"/>
              <a:t>[0] = TCS34725_CDATAL | TCS34725_COMMAND_BIT;</a:t>
            </a:r>
          </a:p>
          <a:p>
            <a:pPr lvl="1"/>
            <a:r>
              <a:rPr lang="en-US" sz="2040" dirty="0" err="1"/>
              <a:t>colorSensor.WriteRead</a:t>
            </a:r>
            <a:r>
              <a:rPr lang="en-US" sz="2040" dirty="0"/>
              <a:t>(</a:t>
            </a:r>
            <a:r>
              <a:rPr lang="en-US" sz="2040" dirty="0" err="1"/>
              <a:t>WriteBuffer</a:t>
            </a:r>
            <a:r>
              <a:rPr lang="en-US" sz="2040" dirty="0"/>
              <a:t>, </a:t>
            </a:r>
            <a:r>
              <a:rPr lang="en-US" sz="2040" dirty="0" err="1"/>
              <a:t>ReadBuffer</a:t>
            </a:r>
            <a:r>
              <a:rPr lang="en-US" sz="2040" dirty="0"/>
              <a:t>);</a:t>
            </a:r>
          </a:p>
          <a:p>
            <a:pPr lvl="1"/>
            <a:r>
              <a:rPr lang="en-US" sz="2040" dirty="0" err="1"/>
              <a:t>colorData.Clear</a:t>
            </a:r>
            <a:r>
              <a:rPr lang="en-US" sz="2040" dirty="0"/>
              <a:t> = </a:t>
            </a:r>
            <a:r>
              <a:rPr lang="en-US" sz="2040" dirty="0" err="1"/>
              <a:t>ColorFromBuffer</a:t>
            </a:r>
            <a:r>
              <a:rPr lang="en-US" sz="2040" dirty="0"/>
              <a:t>(</a:t>
            </a:r>
            <a:r>
              <a:rPr lang="en-US" sz="2040" dirty="0" err="1"/>
              <a:t>ReadBuffer</a:t>
            </a:r>
            <a:r>
              <a:rPr lang="en-US" sz="2040" dirty="0"/>
              <a:t>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031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Uwaga konstrukcyjna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746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hlinkClick r:id="rId2"/>
              </a:rPr>
              <a:t>Dexter</a:t>
            </a:r>
            <a:r>
              <a:rPr lang="pl-PL" dirty="0">
                <a:hlinkClick r:id="rId2"/>
              </a:rPr>
              <a:t> </a:t>
            </a:r>
            <a:r>
              <a:rPr lang="pl-PL" dirty="0" err="1">
                <a:hlinkClick r:id="rId2"/>
              </a:rPr>
              <a:t>GroovePi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74035"/>
          </a:xfrm>
        </p:spPr>
        <p:txBody>
          <a:bodyPr/>
          <a:lstStyle/>
          <a:p>
            <a:r>
              <a:rPr lang="en-US" dirty="0" err="1"/>
              <a:t>GrovePi</a:t>
            </a:r>
            <a:r>
              <a:rPr lang="en-US" dirty="0"/>
              <a:t> Board</a:t>
            </a:r>
          </a:p>
          <a:p>
            <a:pPr lvl="1"/>
            <a:r>
              <a:rPr lang="en-US" dirty="0"/>
              <a:t>Grove – Sound Sensor</a:t>
            </a:r>
          </a:p>
          <a:p>
            <a:pPr lvl="1"/>
            <a:r>
              <a:rPr lang="en-US" dirty="0"/>
              <a:t>Grove – Temperature and Humidity</a:t>
            </a:r>
          </a:p>
          <a:p>
            <a:pPr lvl="1"/>
            <a:r>
              <a:rPr lang="en-US" dirty="0"/>
              <a:t>Grove – Light Sensors</a:t>
            </a:r>
          </a:p>
          <a:p>
            <a:pPr lvl="1"/>
            <a:r>
              <a:rPr lang="en-US" dirty="0"/>
              <a:t>Grove – Relay</a:t>
            </a:r>
          </a:p>
          <a:p>
            <a:pPr lvl="1"/>
            <a:r>
              <a:rPr lang="en-US" dirty="0"/>
              <a:t>Grove – Button</a:t>
            </a:r>
          </a:p>
          <a:p>
            <a:pPr lvl="1"/>
            <a:r>
              <a:rPr lang="en-US" dirty="0"/>
              <a:t>Grove – Ultrasonic Ranger</a:t>
            </a:r>
          </a:p>
          <a:p>
            <a:pPr lvl="1"/>
            <a:r>
              <a:rPr lang="en-US" dirty="0"/>
              <a:t>Grove – Rotary Angle Sensor</a:t>
            </a:r>
          </a:p>
          <a:p>
            <a:pPr lvl="1"/>
            <a:r>
              <a:rPr lang="en-US" dirty="0"/>
              <a:t>Grove – LCD RGB Backlight</a:t>
            </a:r>
          </a:p>
          <a:p>
            <a:pPr lvl="1"/>
            <a:r>
              <a:rPr lang="en-US" dirty="0"/>
              <a:t>Grove – Buzzer</a:t>
            </a:r>
          </a:p>
          <a:p>
            <a:pPr lvl="1"/>
            <a:r>
              <a:rPr lang="en-US" dirty="0"/>
              <a:t>Grove – Red LED</a:t>
            </a:r>
          </a:p>
          <a:p>
            <a:pPr lvl="1"/>
            <a:r>
              <a:rPr lang="en-US" dirty="0"/>
              <a:t>Grove – Blue LED</a:t>
            </a:r>
          </a:p>
          <a:p>
            <a:pPr lvl="1"/>
            <a:r>
              <a:rPr lang="en-US" dirty="0"/>
              <a:t>Grove – Green LED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905" y="289511"/>
            <a:ext cx="2542857" cy="42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0741" y="2389511"/>
            <a:ext cx="4476190" cy="4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14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Źle (zamienione SDA / SCL, MOSI/MISO, …)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154436"/>
          </a:xfrm>
        </p:spPr>
        <p:txBody>
          <a:bodyPr/>
          <a:lstStyle/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</a:rPr>
              <a:t>Exception thrown: '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</a:rPr>
              <a:t>System.IO.FileNotFoundException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</a:rPr>
              <a:t>' in mscorlib.ni.dll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2000" dirty="0">
                <a:solidFill>
                  <a:srgbClr val="00008B"/>
                </a:solidFill>
                <a:highlight>
                  <a:srgbClr val="FFFFFF"/>
                </a:highlight>
              </a:rPr>
              <a:t>WinRT information: Slave address was not acknowledged.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</a:rPr>
              <a:t>Exception thrown: '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</a:rPr>
              <a:t>System.IO.FileNotFoundException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</a:rPr>
              <a:t>' in mscorlib.ni.dll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2000" dirty="0">
                <a:solidFill>
                  <a:srgbClr val="00008B"/>
                </a:solidFill>
                <a:highlight>
                  <a:srgbClr val="FFFFFF"/>
                </a:highlight>
              </a:rPr>
              <a:t>WinRT information: Slave address was not acknowledged.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</a:rPr>
              <a:t>Exception thrown: '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</a:rPr>
              <a:t>System.IO.FileNotFoundException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</a:rPr>
              <a:t>' in mscorlib.ni.dll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2000" dirty="0">
                <a:solidFill>
                  <a:srgbClr val="00008B"/>
                </a:solidFill>
                <a:highlight>
                  <a:srgbClr val="FFFFFF"/>
                </a:highlight>
              </a:rPr>
              <a:t>WinRT information: Slave address was not acknowledged.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62167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2139688"/>
          </a:xfrm>
        </p:spPr>
        <p:txBody>
          <a:bodyPr/>
          <a:lstStyle/>
          <a:p>
            <a:r>
              <a:rPr lang="en-US" dirty="0" err="1"/>
              <a:t>Dygresja</a:t>
            </a:r>
            <a:r>
              <a:rPr lang="en-US" dirty="0"/>
              <a:t> – </a:t>
            </a:r>
            <a:r>
              <a:rPr lang="en-US" dirty="0" err="1"/>
              <a:t>rola</a:t>
            </a:r>
            <a:r>
              <a:rPr lang="en-US" dirty="0"/>
              <a:t> </a:t>
            </a:r>
            <a:r>
              <a:rPr lang="en-US" dirty="0" err="1"/>
              <a:t>biernych</a:t>
            </a:r>
            <a:r>
              <a:rPr lang="en-US" dirty="0"/>
              <a:t> element</a:t>
            </a:r>
            <a:r>
              <a:rPr lang="pl-PL" dirty="0"/>
              <a:t>ów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6542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Bierne elementy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705601"/>
          </a:xfrm>
        </p:spPr>
        <p:txBody>
          <a:bodyPr/>
          <a:lstStyle/>
          <a:p>
            <a:r>
              <a:rPr lang="pl-PL" dirty="0"/>
              <a:t>Rezystor (opornik, potencjometr)</a:t>
            </a:r>
          </a:p>
          <a:p>
            <a:r>
              <a:rPr lang="pl-PL" dirty="0"/>
              <a:t>Kondensator (potencjalnie można by użyć)</a:t>
            </a:r>
          </a:p>
          <a:p>
            <a:r>
              <a:rPr lang="pl-PL" dirty="0"/>
              <a:t>(cewka (dławik) – tu nie używane; też potencjalnie…)</a:t>
            </a:r>
          </a:p>
          <a:p>
            <a:r>
              <a:rPr lang="pl-PL" dirty="0"/>
              <a:t>(</a:t>
            </a:r>
            <a:r>
              <a:rPr lang="pl-PL" dirty="0" err="1"/>
              <a:t>memrystor</a:t>
            </a:r>
            <a:r>
              <a:rPr lang="pl-PL" dirty="0"/>
              <a:t> – tu nie używane)</a:t>
            </a:r>
          </a:p>
          <a:p>
            <a:endParaRPr lang="pl-PL" dirty="0"/>
          </a:p>
          <a:p>
            <a:r>
              <a:rPr lang="pl-PL" dirty="0"/>
              <a:t>Prawo Ohma:</a:t>
            </a:r>
          </a:p>
          <a:p>
            <a:r>
              <a:rPr lang="pl-PL" dirty="0"/>
              <a:t>V = R * A</a:t>
            </a:r>
          </a:p>
          <a:p>
            <a:pPr lvl="1"/>
            <a:r>
              <a:rPr lang="pl-PL" dirty="0"/>
              <a:t>V – (U) napięcie</a:t>
            </a:r>
          </a:p>
          <a:p>
            <a:pPr lvl="1"/>
            <a:r>
              <a:rPr lang="pl-PL" dirty="0"/>
              <a:t>R – opór</a:t>
            </a:r>
          </a:p>
          <a:p>
            <a:pPr lvl="1"/>
            <a:r>
              <a:rPr lang="pl-PL" dirty="0"/>
              <a:t>A – (I) natężenie prądu</a:t>
            </a:r>
            <a:endParaRPr lang="en-US" dirty="0"/>
          </a:p>
        </p:txBody>
      </p:sp>
      <p:pic>
        <p:nvPicPr>
          <p:cNvPr id="1026" name="Picture 2" descr="http://www.fizykon.org/images_fiz/el_pra9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312" y="4962524"/>
            <a:ext cx="2838450" cy="18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2487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GPIO: </a:t>
            </a:r>
            <a:r>
              <a:rPr lang="pl-PL" dirty="0" err="1"/>
              <a:t>Pull-Up</a:t>
            </a:r>
            <a:r>
              <a:rPr lang="pl-PL" dirty="0"/>
              <a:t>, </a:t>
            </a:r>
            <a:r>
              <a:rPr lang="pl-PL" dirty="0" err="1"/>
              <a:t>Pull</a:t>
            </a:r>
            <a:r>
              <a:rPr lang="pl-PL" dirty="0"/>
              <a:t>-Down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137017"/>
          </a:xfrm>
        </p:spPr>
        <p:txBody>
          <a:bodyPr/>
          <a:lstStyle/>
          <a:p>
            <a:r>
              <a:rPr lang="pl-PL" sz="3600" dirty="0"/>
              <a:t>Zapewnia że PIN bez połączenia będzie w określonym stanie (0 lub 1) </a:t>
            </a:r>
          </a:p>
          <a:p>
            <a:r>
              <a:rPr lang="pl-PL" sz="3600" dirty="0"/>
              <a:t>Za: </a:t>
            </a:r>
            <a:r>
              <a:rPr lang="pl-PL" sz="3600" dirty="0">
                <a:hlinkClick r:id="rId2"/>
              </a:rPr>
              <a:t>https://learn.sparkfun.com/tutorials/pull-up-resistors</a:t>
            </a:r>
            <a:r>
              <a:rPr lang="pl-PL" sz="3600" dirty="0"/>
              <a:t> </a:t>
            </a:r>
          </a:p>
          <a:p>
            <a:r>
              <a:rPr lang="pl-PL" sz="3600" dirty="0" err="1"/>
              <a:t>Pull-Up</a:t>
            </a:r>
            <a:r>
              <a:rPr lang="pl-PL" sz="3600" dirty="0"/>
              <a:t>: stan 1 gdy przycisk nie jest naciśnięty</a:t>
            </a:r>
          </a:p>
          <a:p>
            <a:r>
              <a:rPr lang="pl-PL" sz="3600" dirty="0" err="1"/>
              <a:t>Pull</a:t>
            </a:r>
            <a:r>
              <a:rPr lang="pl-PL" sz="3600" dirty="0"/>
              <a:t>-Down: stan 0 gdy przycisk nie jest naciśnięty</a:t>
            </a:r>
            <a:endParaRPr lang="en-US" sz="3600" dirty="0"/>
          </a:p>
        </p:txBody>
      </p:sp>
      <p:pic>
        <p:nvPicPr>
          <p:cNvPr id="2050" name="Picture 2" descr="schematic pull-u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21" y="4067175"/>
            <a:ext cx="38100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hematic showing pull up and pull down resistor configurations for push button interfac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419" y="4545443"/>
            <a:ext cx="3500284" cy="209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3757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Rezystor (opornik)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5453135" cy="5977342"/>
          </a:xfrm>
        </p:spPr>
        <p:txBody>
          <a:bodyPr/>
          <a:lstStyle/>
          <a:p>
            <a:r>
              <a:rPr lang="pl-PL" dirty="0"/>
              <a:t>A</a:t>
            </a:r>
          </a:p>
          <a:p>
            <a:pPr lvl="1"/>
            <a:r>
              <a:rPr lang="pl-PL" dirty="0"/>
              <a:t>GPIO 1- dioda gaśnie</a:t>
            </a:r>
          </a:p>
          <a:p>
            <a:pPr lvl="1"/>
            <a:r>
              <a:rPr lang="pl-PL" dirty="0"/>
              <a:t>Ochrona przed maksymalnym prądem.</a:t>
            </a:r>
          </a:p>
          <a:p>
            <a:pPr lvl="1"/>
            <a:r>
              <a:rPr lang="pl-PL" dirty="0">
                <a:hlinkClick r:id="rId2"/>
              </a:rPr>
              <a:t>http://kalkulator.majsterkowicza.pl/oblicz/rezystor_do_LED</a:t>
            </a:r>
            <a:r>
              <a:rPr lang="pl-PL" dirty="0"/>
              <a:t> </a:t>
            </a:r>
          </a:p>
          <a:p>
            <a:pPr lvl="1"/>
            <a:r>
              <a:rPr lang="pl-PL" dirty="0"/>
              <a:t>„Nadmiar” odłoży się na oporniku</a:t>
            </a:r>
          </a:p>
          <a:p>
            <a:pPr lvl="1"/>
            <a:r>
              <a:rPr lang="pl-PL" dirty="0"/>
              <a:t>Uszkadza za duży prąd, rzadko napięcie</a:t>
            </a:r>
          </a:p>
          <a:p>
            <a:pPr lvl="1"/>
            <a:endParaRPr lang="pl-PL" dirty="0"/>
          </a:p>
          <a:p>
            <a:r>
              <a:rPr lang="pl-PL" dirty="0"/>
              <a:t>B</a:t>
            </a:r>
          </a:p>
          <a:p>
            <a:pPr lvl="1"/>
            <a:r>
              <a:rPr lang="pl-PL" dirty="0"/>
              <a:t>GPIO 1 – dioda się zapala</a:t>
            </a:r>
          </a:p>
          <a:p>
            <a:pPr lvl="1"/>
            <a:r>
              <a:rPr lang="pl-PL" dirty="0"/>
              <a:t>Brak zabezpieczeń</a:t>
            </a:r>
          </a:p>
          <a:p>
            <a:r>
              <a:rPr lang="pl-PL" dirty="0"/>
              <a:t>C</a:t>
            </a:r>
          </a:p>
          <a:p>
            <a:pPr lvl="1"/>
            <a:r>
              <a:rPr lang="pl-PL" dirty="0"/>
              <a:t>GPIO 1 – dioda się zapala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331" y="1189176"/>
            <a:ext cx="5851749" cy="548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203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Kondensator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114"/>
          </a:xfrm>
        </p:spPr>
        <p:txBody>
          <a:bodyPr/>
          <a:lstStyle/>
          <a:p>
            <a:r>
              <a:rPr lang="pl-PL" dirty="0"/>
              <a:t>Opcjonalnie: filtrowanie napięć</a:t>
            </a:r>
          </a:p>
          <a:p>
            <a:r>
              <a:rPr lang="pl-PL" dirty="0"/>
              <a:t>Podłączany zwykle dla </a:t>
            </a:r>
            <a:r>
              <a:rPr lang="pl-PL" dirty="0" err="1"/>
              <a:t>V</a:t>
            </a:r>
            <a:r>
              <a:rPr lang="pl-PL" baseline="-25000" dirty="0" err="1"/>
              <a:t>ref</a:t>
            </a:r>
            <a:r>
              <a:rPr lang="pl-PL" dirty="0"/>
              <a:t>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512" y="3923071"/>
            <a:ext cx="3797488" cy="28555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03" y="3244291"/>
            <a:ext cx="3111976" cy="331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172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Składanie urządzenia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22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Krok</a:t>
            </a:r>
            <a:r>
              <a:rPr lang="en-US" dirty="0"/>
              <a:t> 01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3082"/>
            <a:ext cx="12192000" cy="43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5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Krok</a:t>
            </a:r>
            <a:r>
              <a:rPr lang="en-US" dirty="0"/>
              <a:t> 01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6275"/>
            <a:ext cx="12192000" cy="451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8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Krok</a:t>
            </a:r>
            <a:r>
              <a:rPr lang="en-US" dirty="0"/>
              <a:t> 02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9176"/>
            <a:ext cx="12192000" cy="555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50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 dalej – dygresja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917069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https://github.com/DexterInd/GrovePi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Folder: Software/</a:t>
            </a:r>
            <a:r>
              <a:rPr lang="pl-PL" dirty="0" err="1"/>
              <a:t>CSharp</a:t>
            </a:r>
            <a:endParaRPr lang="pl-PL" dirty="0"/>
          </a:p>
          <a:p>
            <a:pPr lvl="1"/>
            <a:endParaRPr lang="pl-PL" dirty="0"/>
          </a:p>
          <a:p>
            <a:pPr lvl="1"/>
            <a:r>
              <a:rPr lang="pl-PL" dirty="0" err="1"/>
              <a:t>IRotaryAngleSensor</a:t>
            </a:r>
            <a:r>
              <a:rPr lang="pl-PL" dirty="0"/>
              <a:t> </a:t>
            </a:r>
            <a:r>
              <a:rPr lang="pl-PL" dirty="0" err="1"/>
              <a:t>m_rotary</a:t>
            </a:r>
            <a:r>
              <a:rPr lang="pl-PL" dirty="0"/>
              <a:t> = </a:t>
            </a:r>
            <a:r>
              <a:rPr lang="pl-PL" dirty="0" err="1"/>
              <a:t>DeviceFactory.Build.RotaryAngleSensor</a:t>
            </a:r>
            <a:r>
              <a:rPr lang="pl-PL" dirty="0"/>
              <a:t>(Pin.AnalogPin2);</a:t>
            </a:r>
          </a:p>
          <a:p>
            <a:pPr lvl="1"/>
            <a:r>
              <a:rPr lang="pl-PL" dirty="0" err="1"/>
              <a:t>ILed</a:t>
            </a:r>
            <a:r>
              <a:rPr lang="pl-PL" dirty="0"/>
              <a:t> </a:t>
            </a:r>
            <a:r>
              <a:rPr lang="pl-PL" dirty="0" err="1"/>
              <a:t>led</a:t>
            </a:r>
            <a:r>
              <a:rPr lang="pl-PL" dirty="0"/>
              <a:t> = </a:t>
            </a:r>
            <a:r>
              <a:rPr lang="pl-PL" dirty="0" err="1"/>
              <a:t>DeviceFactory.Build.Led</a:t>
            </a:r>
            <a:r>
              <a:rPr lang="pl-PL" dirty="0"/>
              <a:t>(Pin.DigitalPin5);</a:t>
            </a:r>
          </a:p>
          <a:p>
            <a:pPr lvl="1"/>
            <a:r>
              <a:rPr lang="pl-PL" dirty="0" err="1"/>
              <a:t>m_sound</a:t>
            </a:r>
            <a:r>
              <a:rPr lang="pl-PL" dirty="0"/>
              <a:t> = </a:t>
            </a:r>
            <a:r>
              <a:rPr lang="pl-PL" dirty="0" err="1"/>
              <a:t>DeviceFactory.Build.SoundSensor</a:t>
            </a:r>
            <a:r>
              <a:rPr lang="pl-PL" dirty="0"/>
              <a:t>(Pin.AnalogPin0);</a:t>
            </a:r>
          </a:p>
          <a:p>
            <a:pPr lvl="1"/>
            <a:r>
              <a:rPr lang="en-US" dirty="0" err="1"/>
              <a:t>m_ut</a:t>
            </a:r>
            <a:r>
              <a:rPr lang="en-US" dirty="0"/>
              <a:t> = </a:t>
            </a:r>
            <a:r>
              <a:rPr lang="en-US" dirty="0" err="1"/>
              <a:t>DeviceFactory.Build.UltraSonicSensor</a:t>
            </a:r>
            <a:r>
              <a:rPr lang="en-US" dirty="0"/>
              <a:t>(Pin.DigitalPin3);</a:t>
            </a:r>
            <a:endParaRPr lang="pl-PL" dirty="0"/>
          </a:p>
          <a:p>
            <a:pPr lvl="1"/>
            <a:endParaRPr lang="pl-PL" dirty="0"/>
          </a:p>
          <a:p>
            <a:pPr lvl="1"/>
            <a:r>
              <a:rPr lang="pl-PL" dirty="0" err="1"/>
              <a:t>angle</a:t>
            </a:r>
            <a:r>
              <a:rPr lang="pl-PL" dirty="0"/>
              <a:t> = </a:t>
            </a:r>
            <a:r>
              <a:rPr lang="pl-PL" dirty="0" err="1"/>
              <a:t>m_rotary.SensorValue</a:t>
            </a:r>
            <a:r>
              <a:rPr lang="pl-PL" dirty="0"/>
              <a:t>();</a:t>
            </a:r>
          </a:p>
          <a:p>
            <a:pPr lvl="1"/>
            <a:r>
              <a:rPr lang="pl-PL" dirty="0" err="1"/>
              <a:t>led.AnalogWrite</a:t>
            </a:r>
            <a:r>
              <a:rPr lang="pl-PL" dirty="0"/>
              <a:t>(</a:t>
            </a:r>
            <a:r>
              <a:rPr lang="pl-PL" dirty="0" err="1"/>
              <a:t>Convert.ToByte</a:t>
            </a:r>
            <a:r>
              <a:rPr lang="pl-PL" dirty="0"/>
              <a:t>(</a:t>
            </a:r>
            <a:r>
              <a:rPr lang="pl-PL" dirty="0" err="1"/>
              <a:t>brightness</a:t>
            </a:r>
            <a:r>
              <a:rPr lang="pl-PL" dirty="0"/>
              <a:t>));</a:t>
            </a:r>
          </a:p>
          <a:p>
            <a:pPr lvl="1"/>
            <a:r>
              <a:rPr lang="pl-PL" dirty="0" err="1"/>
              <a:t>m_lcd</a:t>
            </a:r>
            <a:r>
              <a:rPr lang="pl-PL" dirty="0"/>
              <a:t> = </a:t>
            </a:r>
            <a:r>
              <a:rPr lang="pl-PL" dirty="0" err="1"/>
              <a:t>DeviceFactory.Build.RgbLcdDisplay</a:t>
            </a:r>
            <a:r>
              <a:rPr lang="pl-PL" dirty="0"/>
              <a:t>();</a:t>
            </a:r>
          </a:p>
          <a:p>
            <a:pPr lvl="1"/>
            <a:r>
              <a:rPr lang="en-US" dirty="0" err="1"/>
              <a:t>m_lcd.SetBacklightRgb</a:t>
            </a:r>
            <a:r>
              <a:rPr lang="en-US" dirty="0"/>
              <a:t>(128, 0, 0);</a:t>
            </a:r>
            <a:endParaRPr lang="pl-PL" dirty="0"/>
          </a:p>
          <a:p>
            <a:pPr lvl="1"/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= </a:t>
            </a:r>
            <a:r>
              <a:rPr lang="en-US" dirty="0" err="1"/>
              <a:t>m_ut.MeasureInCentimeters</a:t>
            </a:r>
            <a:r>
              <a:rPr lang="en-US" dirty="0"/>
              <a:t>();</a:t>
            </a:r>
            <a:endParaRPr lang="pl-PL" dirty="0"/>
          </a:p>
          <a:p>
            <a:pPr lvl="1"/>
            <a:r>
              <a:rPr lang="en-US" dirty="0" err="1"/>
              <a:t>m_lcd.SetText</a:t>
            </a:r>
            <a:r>
              <a:rPr lang="en-US" dirty="0"/>
              <a:t>(</a:t>
            </a:r>
            <a:r>
              <a:rPr lang="en-US" dirty="0" err="1"/>
              <a:t>ut.ToString</a:t>
            </a:r>
            <a:r>
              <a:rPr lang="en-US" dirty="0"/>
              <a:t>());</a:t>
            </a:r>
            <a:endParaRPr lang="pl-P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7126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Krok</a:t>
            </a:r>
            <a:r>
              <a:rPr lang="en-US" dirty="0"/>
              <a:t> 03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95" y="1189176"/>
            <a:ext cx="9986730" cy="56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51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Krok</a:t>
            </a:r>
            <a:r>
              <a:rPr lang="en-US" dirty="0"/>
              <a:t> 04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81" y="1189176"/>
            <a:ext cx="10267357" cy="56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6422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Krok</a:t>
            </a:r>
            <a:r>
              <a:rPr lang="en-US" dirty="0"/>
              <a:t> 05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857" y="1187351"/>
            <a:ext cx="9250605" cy="567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49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Krok</a:t>
            </a:r>
            <a:r>
              <a:rPr lang="en-US" dirty="0"/>
              <a:t> 06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691" y="1189176"/>
            <a:ext cx="9596937" cy="56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2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Krok 07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51" y="1189176"/>
            <a:ext cx="11037818" cy="56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41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Krok 07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9176"/>
            <a:ext cx="12192000" cy="567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90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Krok 08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15" y="1193800"/>
            <a:ext cx="10069689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4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Krok 09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96" y="1189176"/>
            <a:ext cx="11132328" cy="56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2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Krok 09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24" y="1189176"/>
            <a:ext cx="11560471" cy="56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1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Krok 09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24" y="1186840"/>
            <a:ext cx="10387471" cy="567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11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 dalej – dygresja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967" y="1189176"/>
            <a:ext cx="7362386" cy="56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0162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Krok 10 (zasilanie)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17" y="1189176"/>
            <a:ext cx="11174886" cy="56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8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Azure IoT 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6932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 potrzebne?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387000"/>
          </a:xfrm>
        </p:spPr>
        <p:txBody>
          <a:bodyPr/>
          <a:lstStyle/>
          <a:p>
            <a:r>
              <a:rPr lang="pl-PL" dirty="0"/>
              <a:t>Założony Azure IoT Hub</a:t>
            </a:r>
          </a:p>
          <a:p>
            <a:r>
              <a:rPr lang="pl-PL" dirty="0"/>
              <a:t>Skopiowane haseł (</a:t>
            </a:r>
            <a:r>
              <a:rPr lang="pl-PL" i="1" dirty="0" err="1"/>
              <a:t>iothubowner</a:t>
            </a:r>
            <a:r>
              <a:rPr lang="pl-PL" dirty="0"/>
              <a:t>, </a:t>
            </a:r>
            <a:r>
              <a:rPr lang="pl-PL" i="1" dirty="0"/>
              <a:t>service</a:t>
            </a:r>
            <a:r>
              <a:rPr lang="pl-PL" dirty="0"/>
              <a:t>, </a:t>
            </a:r>
            <a:r>
              <a:rPr lang="pl-PL" i="1" dirty="0" err="1"/>
              <a:t>device</a:t>
            </a:r>
            <a:r>
              <a:rPr lang="pl-PL" dirty="0"/>
              <a:t>)</a:t>
            </a:r>
          </a:p>
          <a:p>
            <a:r>
              <a:rPr lang="pl-PL" dirty="0"/>
              <a:t>Założenie </a:t>
            </a:r>
            <a:r>
              <a:rPr lang="pl-PL" dirty="0" err="1"/>
              <a:t>Stream</a:t>
            </a:r>
            <a:r>
              <a:rPr lang="pl-PL" dirty="0"/>
              <a:t> Analytics Job</a:t>
            </a:r>
          </a:p>
          <a:p>
            <a:pPr lvl="1"/>
            <a:endParaRPr lang="en-US" dirty="0"/>
          </a:p>
        </p:txBody>
      </p:sp>
      <p:pic>
        <p:nvPicPr>
          <p:cNvPr id="5" name="Picture 4" descr="C:\Users\tkopacz\AppData\Local\Temp\SNAGHTML9ca0cd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175" y="3800496"/>
            <a:ext cx="6219825" cy="2875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37768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Rejestracja urządzenia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7090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Device Explorer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925562"/>
          </a:xfrm>
        </p:spPr>
        <p:txBody>
          <a:bodyPr/>
          <a:lstStyle/>
          <a:p>
            <a:pPr lvl="0"/>
            <a:r>
              <a:rPr lang="en-US" dirty="0"/>
              <a:t>Git clone </a:t>
            </a:r>
            <a:r>
              <a:rPr lang="en-US" u="sng" dirty="0">
                <a:hlinkClick r:id="rId2"/>
              </a:rPr>
              <a:t>https://github.com/tkopacz/2016windowsiot-iothub-genericsender</a:t>
            </a:r>
            <a:endParaRPr lang="en-US" dirty="0"/>
          </a:p>
          <a:p>
            <a:r>
              <a:rPr lang="en-US" dirty="0"/>
              <a:t>READY_TO_RUN\DeviceExplorer.exe</a:t>
            </a:r>
            <a:endParaRPr lang="pl-PL" dirty="0"/>
          </a:p>
          <a:p>
            <a:r>
              <a:rPr lang="pl-PL" dirty="0"/>
              <a:t>Rejestracja nowego urządzenia</a:t>
            </a:r>
          </a:p>
          <a:p>
            <a:r>
              <a:rPr lang="pl-PL" dirty="0"/>
              <a:t>D&lt;numer stanowiska&gt; i PC</a:t>
            </a:r>
          </a:p>
          <a:p>
            <a:r>
              <a:rPr lang="pl-PL" dirty="0"/>
              <a:t>Skopiowanie haseł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6403547" y="3954769"/>
            <a:ext cx="2579370" cy="262572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9161534" y="3653144"/>
            <a:ext cx="2875280" cy="29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4483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Test Azure IoT 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526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Narzędzia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382529"/>
          </a:xfrm>
        </p:spPr>
        <p:txBody>
          <a:bodyPr/>
          <a:lstStyle/>
          <a:p>
            <a:r>
              <a:rPr lang="pl-PL" b="1" dirty="0" err="1"/>
              <a:t>SamplePCClient</a:t>
            </a:r>
            <a:r>
              <a:rPr lang="pl-PL" b="1" dirty="0"/>
              <a:t>\</a:t>
            </a:r>
            <a:r>
              <a:rPr lang="pl-PL" b="1" dirty="0" err="1"/>
              <a:t>IoTClient</a:t>
            </a:r>
            <a:r>
              <a:rPr lang="pl-PL" b="1" dirty="0"/>
              <a:t>\IoTClient.sln</a:t>
            </a:r>
          </a:p>
          <a:p>
            <a:r>
              <a:rPr lang="en-US" dirty="0"/>
              <a:t>Tools\setupAzureStorageExplorerCopy20160226.exe</a:t>
            </a:r>
            <a:endParaRPr lang="pl-PL" dirty="0"/>
          </a:p>
          <a:p>
            <a:r>
              <a:rPr lang="en-US" dirty="0"/>
              <a:t>READY_TO_RUN\DeviceExplorer.exe</a:t>
            </a:r>
            <a:endParaRPr lang="pl-PL" dirty="0"/>
          </a:p>
          <a:p>
            <a:endParaRPr lang="pl-PL" dirty="0"/>
          </a:p>
          <a:p>
            <a:r>
              <a:rPr lang="pl-PL" dirty="0"/>
              <a:t>Generowanie i podgląd komunikatów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3712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2139688"/>
          </a:xfrm>
        </p:spPr>
        <p:txBody>
          <a:bodyPr/>
          <a:lstStyle/>
          <a:p>
            <a:r>
              <a:rPr lang="pl-PL" dirty="0"/>
              <a:t>Aplikacja UWP do wysyłania komunikatów do IoT 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5134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Główne kroki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805272"/>
          </a:xfrm>
        </p:spPr>
        <p:txBody>
          <a:bodyPr/>
          <a:lstStyle/>
          <a:p>
            <a:pPr marL="457200" lvl="1" indent="-457200">
              <a:buFont typeface="+mj-lt"/>
              <a:buAutoNum type="arabicPeriod"/>
            </a:pPr>
            <a:r>
              <a:rPr lang="pl-PL" dirty="0"/>
              <a:t>Dodać Windows </a:t>
            </a:r>
            <a:r>
              <a:rPr lang="pl-PL" dirty="0" err="1"/>
              <a:t>Iot</a:t>
            </a:r>
            <a:r>
              <a:rPr lang="pl-PL" dirty="0"/>
              <a:t> Extension</a:t>
            </a:r>
            <a:endParaRPr lang="en-US" dirty="0"/>
          </a:p>
          <a:p>
            <a:pPr marL="457200" lvl="1" indent="-457200">
              <a:buFont typeface="+mj-lt"/>
              <a:buAutoNum type="arabicPeriod"/>
            </a:pPr>
            <a:r>
              <a:rPr lang="pl-PL" dirty="0"/>
              <a:t>Dodać (</a:t>
            </a:r>
            <a:r>
              <a:rPr lang="pl-PL" dirty="0" err="1"/>
              <a:t>NuGet</a:t>
            </a:r>
            <a:r>
              <a:rPr lang="pl-PL" dirty="0"/>
              <a:t>): </a:t>
            </a:r>
            <a:r>
              <a:rPr lang="pl-PL" b="1" dirty="0" err="1"/>
              <a:t>Newtonsoft.Json</a:t>
            </a:r>
            <a:endParaRPr lang="en-US" dirty="0"/>
          </a:p>
          <a:p>
            <a:pPr marL="457200" lvl="1" indent="-457200">
              <a:buFont typeface="+mj-lt"/>
              <a:buAutoNum type="arabicPeriod"/>
            </a:pPr>
            <a:r>
              <a:rPr lang="en-US" dirty="0" err="1"/>
              <a:t>Dodać</a:t>
            </a:r>
            <a:r>
              <a:rPr lang="en-US" dirty="0"/>
              <a:t> (</a:t>
            </a:r>
            <a:r>
              <a:rPr lang="en-US" dirty="0" err="1"/>
              <a:t>NuGet</a:t>
            </a:r>
            <a:r>
              <a:rPr lang="en-US" dirty="0"/>
              <a:t>): </a:t>
            </a:r>
            <a:r>
              <a:rPr lang="en-US" b="1" dirty="0" err="1"/>
              <a:t>Microsoft.Azure.Devices.Client</a:t>
            </a:r>
            <a:endParaRPr lang="en-US" dirty="0"/>
          </a:p>
          <a:p>
            <a:pPr marL="457200" lvl="1" indent="-457200">
              <a:buFont typeface="+mj-lt"/>
              <a:buAutoNum type="arabicPeriod"/>
            </a:pPr>
            <a:r>
              <a:rPr lang="pl-PL" dirty="0"/>
              <a:t>Dodać referencję z ADC Providers do ms-</a:t>
            </a:r>
            <a:r>
              <a:rPr lang="pl-PL" dirty="0" err="1"/>
              <a:t>iot</a:t>
            </a:r>
            <a:r>
              <a:rPr lang="pl-PL" dirty="0"/>
              <a:t>\ADC\AdcMcp3008\AdcMcp3008.csproj</a:t>
            </a:r>
            <a:br>
              <a:rPr lang="pl-PL" dirty="0"/>
            </a:br>
            <a:r>
              <a:rPr lang="pl-PL" dirty="0"/>
              <a:t>Źródło: </a:t>
            </a:r>
            <a:r>
              <a:rPr lang="pl-PL" u="sng" dirty="0">
                <a:hlinkClick r:id="rId2"/>
              </a:rPr>
              <a:t>https://github.com/ms-iot/BusProviders.git</a:t>
            </a:r>
            <a:endParaRPr lang="en-US" dirty="0"/>
          </a:p>
          <a:p>
            <a:pPr marL="457200" lvl="1" indent="-457200">
              <a:buFont typeface="+mj-lt"/>
              <a:buAutoNum type="arabicPeriod"/>
            </a:pPr>
            <a:r>
              <a:rPr lang="pl-PL" dirty="0"/>
              <a:t>Pobrać plik z driverem dla BMP280 – nieznacznie zmodyfikowany (poprawić przestrzenie nazw itp.) </a:t>
            </a:r>
            <a:r>
              <a:rPr lang="en-US" u="sng" dirty="0">
                <a:hlinkClick r:id="rId3"/>
              </a:rPr>
              <a:t>https://raw.githubusercontent.com/tkopacz/2016windowsiot-iothub-workshopV1/master/Test2_BMP280/Test2_BMP280/BMP280.cs</a:t>
            </a:r>
            <a:endParaRPr lang="en-US" dirty="0"/>
          </a:p>
          <a:p>
            <a:pPr marL="457200" lvl="1" indent="-457200">
              <a:buFont typeface="+mj-lt"/>
              <a:buAutoNum type="arabicPeriod"/>
            </a:pPr>
            <a:r>
              <a:rPr lang="pl-PL" dirty="0"/>
              <a:t>Pobrać plik z driverem do TCS34725 (poprawić przestrzenie nazw itp.): </a:t>
            </a:r>
            <a:r>
              <a:rPr lang="pl-PL" u="sng" dirty="0">
                <a:hlinkClick r:id="rId4"/>
              </a:rPr>
              <a:t>https://raw.githubusercontent.com/tkopacz/2016windowsiot-iothub-workshopV1/master/Test4_TCS34725/Test4_TCS34725/TCS34725.cs</a:t>
            </a:r>
            <a:r>
              <a:rPr lang="pl-PL" dirty="0"/>
              <a:t> </a:t>
            </a:r>
            <a:endParaRPr lang="en-US" dirty="0"/>
          </a:p>
          <a:p>
            <a:pPr marL="457200" lvl="1" indent="-457200">
              <a:buFont typeface="+mj-lt"/>
              <a:buAutoNum type="arabicPeriod"/>
            </a:pPr>
            <a:r>
              <a:rPr lang="pl-PL" dirty="0"/>
              <a:t>&lt;napisać / skopiować – projekt&gt;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6892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Dodanie do </a:t>
            </a:r>
            <a:r>
              <a:rPr lang="pl-PL" dirty="0" err="1"/>
              <a:t>Stream</a:t>
            </a:r>
            <a:r>
              <a:rPr lang="pl-PL" dirty="0"/>
              <a:t> Analytics dodatkowego wyjścia - centralnego „Event Hub”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695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Adafruit</a:t>
            </a:r>
            <a:r>
              <a:rPr lang="pl-PL" dirty="0"/>
              <a:t> - </a:t>
            </a:r>
            <a:r>
              <a:rPr lang="nn-NO" dirty="0"/>
              <a:t>Microsoft IoT Pack for Raspberry Pi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378378"/>
          </a:xfrm>
        </p:spPr>
        <p:txBody>
          <a:bodyPr/>
          <a:lstStyle/>
          <a:p>
            <a:r>
              <a:rPr lang="pl-PL" dirty="0"/>
              <a:t>Components</a:t>
            </a:r>
          </a:p>
          <a:p>
            <a:pPr lvl="1"/>
            <a:r>
              <a:rPr lang="pl-PL" dirty="0"/>
              <a:t>(*) </a:t>
            </a:r>
            <a:r>
              <a:rPr lang="en-US" dirty="0"/>
              <a:t>MCP3008 - 8-Channel 10-Bit ADC</a:t>
            </a:r>
            <a:endParaRPr lang="pl-PL" dirty="0"/>
          </a:p>
          <a:p>
            <a:pPr lvl="1"/>
            <a:r>
              <a:rPr lang="pl-PL" dirty="0"/>
              <a:t>(*) </a:t>
            </a:r>
            <a:r>
              <a:rPr lang="en-US" dirty="0"/>
              <a:t>Assorted LEDs</a:t>
            </a:r>
            <a:endParaRPr lang="pl-PL" dirty="0"/>
          </a:p>
          <a:p>
            <a:pPr lvl="1"/>
            <a:r>
              <a:rPr lang="pl-PL" dirty="0"/>
              <a:t>(*) </a:t>
            </a:r>
            <a:r>
              <a:rPr lang="en-US" dirty="0"/>
              <a:t>Potentiometers</a:t>
            </a:r>
            <a:endParaRPr lang="pl-PL" dirty="0"/>
          </a:p>
          <a:p>
            <a:pPr lvl="1"/>
            <a:r>
              <a:rPr lang="en-US" dirty="0"/>
              <a:t>Tactile Switches</a:t>
            </a:r>
            <a:endParaRPr lang="pl-PL" dirty="0"/>
          </a:p>
          <a:p>
            <a:pPr lvl="1"/>
            <a:r>
              <a:rPr lang="pl-PL" dirty="0"/>
              <a:t>(*) </a:t>
            </a:r>
            <a:r>
              <a:rPr lang="en-US" dirty="0"/>
              <a:t>Resistors</a:t>
            </a:r>
            <a:endParaRPr lang="pl-PL" dirty="0"/>
          </a:p>
          <a:p>
            <a:pPr lvl="1"/>
            <a:r>
              <a:rPr lang="en-US" dirty="0"/>
              <a:t>Capacitor</a:t>
            </a:r>
            <a:endParaRPr lang="pl-PL" dirty="0"/>
          </a:p>
          <a:p>
            <a:r>
              <a:rPr lang="pl-PL" dirty="0" err="1"/>
              <a:t>Sensors</a:t>
            </a:r>
            <a:endParaRPr lang="pl-PL" dirty="0"/>
          </a:p>
          <a:p>
            <a:pPr lvl="1"/>
            <a:r>
              <a:rPr lang="pl-PL" dirty="0"/>
              <a:t>(*) </a:t>
            </a:r>
            <a:r>
              <a:rPr lang="en-US" dirty="0"/>
              <a:t>Photocell</a:t>
            </a:r>
          </a:p>
          <a:p>
            <a:pPr lvl="1"/>
            <a:r>
              <a:rPr lang="pl-PL" dirty="0"/>
              <a:t>(*) </a:t>
            </a:r>
            <a:r>
              <a:rPr lang="en-US" dirty="0" err="1"/>
              <a:t>Adafruit</a:t>
            </a:r>
            <a:r>
              <a:rPr lang="en-US" dirty="0"/>
              <a:t> BMP280 Temperature + Barometric Sensor</a:t>
            </a:r>
          </a:p>
          <a:p>
            <a:pPr lvl="1"/>
            <a:r>
              <a:rPr lang="pl-PL" dirty="0"/>
              <a:t>(*) </a:t>
            </a:r>
            <a:r>
              <a:rPr lang="en-US" dirty="0" err="1"/>
              <a:t>Adafruit</a:t>
            </a:r>
            <a:r>
              <a:rPr lang="en-US" dirty="0"/>
              <a:t> TCS34725 Color Sensor</a:t>
            </a:r>
          </a:p>
        </p:txBody>
      </p:sp>
      <p:pic>
        <p:nvPicPr>
          <p:cNvPr id="1026" name="Picture 2" descr="https://www.adafruit.com/images/970x728/2733-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197" y="1106046"/>
            <a:ext cx="2646566" cy="198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805" y="3092335"/>
            <a:ext cx="5388958" cy="37739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9240" y="6017342"/>
            <a:ext cx="396762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l-PL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Bardziej niskopoziomowe, </a:t>
            </a: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611287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Zmiana kwerendy w </a:t>
            </a:r>
            <a:r>
              <a:rPr lang="pl-PL" dirty="0" err="1"/>
              <a:t>Stream</a:t>
            </a:r>
            <a:r>
              <a:rPr lang="pl-PL" dirty="0"/>
              <a:t> Analytics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31134"/>
          </a:xfrm>
        </p:spPr>
        <p:txBody>
          <a:bodyPr/>
          <a:lstStyle/>
          <a:p>
            <a:r>
              <a:rPr lang="pl-PL" dirty="0"/>
              <a:t>Kwerenda:</a:t>
            </a:r>
          </a:p>
          <a:p>
            <a:pPr lvl="1"/>
            <a:r>
              <a:rPr lang="pl-PL" dirty="0"/>
              <a:t>SELECT * INTO [blob] FROM [</a:t>
            </a:r>
            <a:r>
              <a:rPr lang="pl-PL" dirty="0" err="1"/>
              <a:t>iot</a:t>
            </a:r>
            <a:r>
              <a:rPr lang="pl-PL" dirty="0"/>
              <a:t>]</a:t>
            </a:r>
            <a:br>
              <a:rPr lang="pl-PL" dirty="0"/>
            </a:br>
            <a:r>
              <a:rPr lang="pl-PL" b="1" dirty="0"/>
              <a:t>SELECT * INTO [</a:t>
            </a:r>
            <a:r>
              <a:rPr lang="pl-PL" b="1" dirty="0" err="1"/>
              <a:t>iotcentral</a:t>
            </a:r>
            <a:r>
              <a:rPr lang="pl-PL" b="1" dirty="0"/>
              <a:t>] FROM [</a:t>
            </a:r>
            <a:r>
              <a:rPr lang="pl-PL" b="1" dirty="0" err="1"/>
              <a:t>iot</a:t>
            </a:r>
            <a:r>
              <a:rPr lang="pl-PL" b="1" dirty="0"/>
              <a:t>] </a:t>
            </a:r>
            <a:r>
              <a:rPr lang="pl-PL" b="1" dirty="0" err="1"/>
              <a:t>where</a:t>
            </a:r>
            <a:r>
              <a:rPr lang="pl-PL" b="1" dirty="0"/>
              <a:t> </a:t>
            </a:r>
            <a:r>
              <a:rPr lang="pl-PL" b="1" dirty="0" err="1"/>
              <a:t>MsgType</a:t>
            </a:r>
            <a:r>
              <a:rPr lang="pl-PL" b="1" dirty="0"/>
              <a:t>='ALL'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226812" y="3311515"/>
            <a:ext cx="5695950" cy="330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458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3117200"/>
          </a:xfrm>
        </p:spPr>
        <p:txBody>
          <a:bodyPr/>
          <a:lstStyle/>
          <a:p>
            <a:r>
              <a:rPr lang="pl-PL" dirty="0"/>
              <a:t>Aplikacja UWP do wysyłania komunikatów do IoT Hub – MQTT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7281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Główne kroki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01162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pl-PL" dirty="0"/>
              <a:t>Skopiować projekt wykorzystujący IoT Hub Client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/>
              <a:t>Usunąć referencję (</a:t>
            </a:r>
            <a:r>
              <a:rPr lang="pl-PL" dirty="0" err="1"/>
              <a:t>NuGet</a:t>
            </a:r>
            <a:r>
              <a:rPr lang="pl-PL" dirty="0"/>
              <a:t>) do </a:t>
            </a:r>
            <a:r>
              <a:rPr lang="en-US" b="1" dirty="0" err="1"/>
              <a:t>Microsoft.Azure.Devices.Client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pl-PL" dirty="0"/>
              <a:t>Dodać referencję (</a:t>
            </a:r>
            <a:r>
              <a:rPr lang="pl-PL" dirty="0" err="1"/>
              <a:t>NuGet</a:t>
            </a:r>
            <a:r>
              <a:rPr lang="pl-PL" dirty="0"/>
              <a:t>) do </a:t>
            </a:r>
            <a:r>
              <a:rPr lang="pl-PL" b="1" dirty="0"/>
              <a:t>M2Mqtt </a:t>
            </a:r>
            <a:r>
              <a:rPr lang="pl-PL" dirty="0"/>
              <a:t>(biblioteka dla </a:t>
            </a:r>
            <a:r>
              <a:rPr lang="pl-PL" dirty="0" err="1"/>
              <a:t>Mqtt</a:t>
            </a:r>
            <a:r>
              <a:rPr lang="pl-PL" dirty="0"/>
              <a:t>). 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/>
              <a:t>Zmienić wysyłanie wiadomości z Azure IoT Hub SDK – </a:t>
            </a:r>
            <a:r>
              <a:rPr lang="pl-PL" dirty="0" err="1"/>
              <a:t>m_clt</a:t>
            </a:r>
            <a:r>
              <a:rPr lang="pl-PL" dirty="0"/>
              <a:t> na </a:t>
            </a:r>
            <a:r>
              <a:rPr lang="pl-PL" dirty="0" err="1"/>
              <a:t>MqttClient</a:t>
            </a:r>
            <a:endParaRPr lang="pl-PL" dirty="0"/>
          </a:p>
          <a:p>
            <a:pPr marL="457200" indent="-457200">
              <a:buFont typeface="+mj-lt"/>
              <a:buAutoNum type="arabicPeriod"/>
            </a:pPr>
            <a:r>
              <a:rPr lang="pl-PL" dirty="0"/>
              <a:t>Usunąć </a:t>
            </a:r>
            <a:r>
              <a:rPr lang="en-US" dirty="0"/>
              <a:t>public </a:t>
            </a:r>
            <a:r>
              <a:rPr lang="en-US" dirty="0" err="1"/>
              <a:t>async</a:t>
            </a:r>
            <a:r>
              <a:rPr lang="en-US" dirty="0"/>
              <a:t> Task </a:t>
            </a:r>
            <a:r>
              <a:rPr lang="en-US" dirty="0" err="1"/>
              <a:t>ReceiveDataFromAzure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3929416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3117200"/>
          </a:xfrm>
        </p:spPr>
        <p:txBody>
          <a:bodyPr/>
          <a:lstStyle/>
          <a:p>
            <a:r>
              <a:rPr lang="pl-PL" dirty="0"/>
              <a:t>Własna aplikacja do odbierania i przetwarzania wiadomości z IoT 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3759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Główne kroki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468596"/>
          </a:xfrm>
        </p:spPr>
        <p:txBody>
          <a:bodyPr/>
          <a:lstStyle/>
          <a:p>
            <a:pPr marL="742950" lvl="0" indent="-742950">
              <a:buFont typeface="+mj-lt"/>
              <a:buAutoNum type="arabicPeriod"/>
            </a:pPr>
            <a:r>
              <a:rPr lang="pl-PL" dirty="0"/>
              <a:t>Dodać nową aplikację konsolową </a:t>
            </a:r>
            <a:r>
              <a:rPr lang="pl-PL" dirty="0" err="1"/>
              <a:t>ConsoleMonitor</a:t>
            </a:r>
            <a:r>
              <a:rPr lang="pl-PL" dirty="0"/>
              <a:t>.</a:t>
            </a:r>
            <a:endParaRPr lang="en-US" dirty="0"/>
          </a:p>
          <a:p>
            <a:pPr marL="742950" lvl="0" indent="-742950">
              <a:buFont typeface="+mj-lt"/>
              <a:buAutoNum type="arabicPeriod"/>
            </a:pPr>
            <a:r>
              <a:rPr lang="pl-PL" dirty="0" err="1"/>
              <a:t>Dodac</a:t>
            </a:r>
            <a:r>
              <a:rPr lang="pl-PL" dirty="0"/>
              <a:t> referencję (</a:t>
            </a:r>
            <a:r>
              <a:rPr lang="pl-PL" dirty="0" err="1"/>
              <a:t>NuGet</a:t>
            </a:r>
            <a:r>
              <a:rPr lang="pl-PL" dirty="0"/>
              <a:t>) do </a:t>
            </a:r>
            <a:r>
              <a:rPr lang="pl-PL" dirty="0" err="1"/>
              <a:t>Microsoft.Azure.Devices</a:t>
            </a:r>
            <a:r>
              <a:rPr lang="pl-PL" dirty="0"/>
              <a:t>, </a:t>
            </a:r>
            <a:r>
              <a:rPr lang="pl-PL" dirty="0" err="1"/>
              <a:t>Microsoft.Azure.Amqp</a:t>
            </a:r>
            <a:r>
              <a:rPr lang="pl-PL" dirty="0"/>
              <a:t>, </a:t>
            </a:r>
            <a:r>
              <a:rPr lang="pl-PL" dirty="0" err="1"/>
              <a:t>Microsoft.AspNet.WebApi.Client</a:t>
            </a:r>
            <a:endParaRPr lang="pl-PL" dirty="0"/>
          </a:p>
          <a:p>
            <a:pPr marL="742950" lvl="0" indent="-742950">
              <a:buFont typeface="+mj-lt"/>
              <a:buAutoNum type="arabicPeriod"/>
            </a:pPr>
            <a:r>
              <a:rPr lang="en-US" dirty="0" err="1"/>
              <a:t>EventHubReceiver</a:t>
            </a:r>
            <a:r>
              <a:rPr lang="en-US" dirty="0"/>
              <a:t> </a:t>
            </a:r>
            <a:endParaRPr lang="pl-PL" dirty="0"/>
          </a:p>
          <a:p>
            <a:pPr marL="742950" lvl="0" indent="-742950">
              <a:buFont typeface="+mj-lt"/>
              <a:buAutoNum type="arabicPeriod"/>
            </a:pPr>
            <a:r>
              <a:rPr lang="pl-PL" dirty="0" err="1"/>
              <a:t>eventHubReceiver.ReceiveAsync</a:t>
            </a:r>
            <a:r>
              <a:rPr lang="pl-PL" dirty="0"/>
              <a:t>();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372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DragonBoard</a:t>
            </a:r>
            <a:endParaRPr lang="en-US" dirty="0"/>
          </a:p>
        </p:txBody>
      </p:sp>
      <p:pic>
        <p:nvPicPr>
          <p:cNvPr id="1026" name="Picture 2" descr="DragonBoard 410c showing Snapdragon 410 SoC, WiFi and GPS antennas, and high and low speed expansion connecto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" y="1189176"/>
            <a:ext cx="3048000" cy="217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074" y="1873395"/>
            <a:ext cx="7920006" cy="3540140"/>
          </a:xfrm>
          <a:prstGeom prst="rect">
            <a:avLst/>
          </a:prstGeom>
        </p:spPr>
      </p:pic>
      <p:pic>
        <p:nvPicPr>
          <p:cNvPr id="1030" name="Picture 6" descr="DragonBoard 410c bottom angle highlighting memory and micro SD, as well as I/O interfac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" y="3643465"/>
            <a:ext cx="3048000" cy="217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153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Toradex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502" y="1210099"/>
            <a:ext cx="8208738" cy="564790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3696929" y="3097161"/>
            <a:ext cx="5614219" cy="2959510"/>
          </a:xfrm>
          <a:prstGeom prst="rect">
            <a:avLst/>
          </a:prstGeom>
          <a:noFill/>
          <a:ln w="76200"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42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Minnowboard</a:t>
            </a:r>
            <a:r>
              <a:rPr lang="pl-PL" dirty="0"/>
              <a:t> Max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7584382" cy="3563540"/>
          </a:xfrm>
        </p:spPr>
        <p:txBody>
          <a:bodyPr/>
          <a:lstStyle/>
          <a:p>
            <a:r>
              <a:rPr lang="pl-PL" dirty="0"/>
              <a:t>Płyta oparta o </a:t>
            </a:r>
            <a:r>
              <a:rPr lang="en-US" dirty="0"/>
              <a:t>Intel® Atom™</a:t>
            </a:r>
            <a:r>
              <a:rPr lang="pl-PL" dirty="0"/>
              <a:t> </a:t>
            </a:r>
            <a:r>
              <a:rPr lang="en-US" dirty="0"/>
              <a:t>E38xx</a:t>
            </a:r>
            <a:r>
              <a:rPr lang="pl-PL" dirty="0"/>
              <a:t> (dwurdzeniowy, 1.33 </a:t>
            </a:r>
            <a:r>
              <a:rPr lang="pl-PL" dirty="0" err="1"/>
              <a:t>Ghz</a:t>
            </a:r>
            <a:r>
              <a:rPr lang="pl-PL" dirty="0"/>
              <a:t>), 2GB RAM, Intel® HD Graphics, też PCI Express</a:t>
            </a:r>
          </a:p>
          <a:p>
            <a:r>
              <a:rPr lang="pl-PL" dirty="0"/>
              <a:t>Też może uruchomić „pełnego” Windows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541" y="3634928"/>
            <a:ext cx="3804538" cy="28106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541" y="289511"/>
            <a:ext cx="4071459" cy="30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48351"/>
      </p:ext>
    </p:extLst>
  </p:cSld>
  <p:clrMapOvr>
    <a:masterClrMapping/>
  </p:clrMapOvr>
</p:sld>
</file>

<file path=ppt/theme/theme1.xml><?xml version="1.0" encoding="utf-8"?>
<a:theme xmlns:a="http://schemas.openxmlformats.org/drawingml/2006/main" name="WHITE TEMPLATE">
  <a:themeElements>
    <a:clrScheme name="MSVID White Brand template_10-14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K_2015_Brand_template_16-9_Business_BLUE_2.potx" id="{C81A9C49-BC7E-4635-91F1-D098C5352A60}" vid="{313EC143-F246-4CB3-819D-3B80B1E1578A}"/>
    </a:ext>
  </a:extLst>
</a:theme>
</file>

<file path=ppt/theme/theme2.xml><?xml version="1.0" encoding="utf-8"?>
<a:theme xmlns:a="http://schemas.openxmlformats.org/drawingml/2006/main" name="COLOR TEMPLATE">
  <a:themeElements>
    <a:clrScheme name="MSVID Blue Brand template_10-14">
      <a:dk1>
        <a:srgbClr val="505050"/>
      </a:dk1>
      <a:lt1>
        <a:srgbClr val="FFFFFF"/>
      </a:lt1>
      <a:dk2>
        <a:srgbClr val="0078D7"/>
      </a:dk2>
      <a:lt2>
        <a:srgbClr val="CDF4FF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4B50"/>
      </a:accent5>
      <a:accent6>
        <a:srgbClr val="D83B01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K_2015_Brand_template_16-9_Business_BLUE_2.potx" id="{C81A9C49-BC7E-4635-91F1-D098C5352A60}" vid="{D6F7E558-B608-47C0-BDCD-38E9586C9A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TK_2015_Brand_template_16-9_Business_BLUE_2</Template>
  <TotalTime>2882</TotalTime>
  <Words>1698</Words>
  <Application>Microsoft Office PowerPoint</Application>
  <PresentationFormat>Widescreen</PresentationFormat>
  <Paragraphs>334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Arial</vt:lpstr>
      <vt:lpstr>Consolas</vt:lpstr>
      <vt:lpstr>Segoe UI</vt:lpstr>
      <vt:lpstr>Segoe UI Light</vt:lpstr>
      <vt:lpstr>Wingdings</vt:lpstr>
      <vt:lpstr>WHITE TEMPLATE</vt:lpstr>
      <vt:lpstr>COLOR TEMPLATE</vt:lpstr>
      <vt:lpstr>Workshop – budowa “IoT”</vt:lpstr>
      <vt:lpstr>Składniki</vt:lpstr>
      <vt:lpstr>Dexter GroovePi</vt:lpstr>
      <vt:lpstr>A dalej – dygresja</vt:lpstr>
      <vt:lpstr>A dalej – dygresja</vt:lpstr>
      <vt:lpstr>Adafruit - Microsoft IoT Pack for Raspberry Pi 2</vt:lpstr>
      <vt:lpstr>DragonBoard</vt:lpstr>
      <vt:lpstr>Toradex</vt:lpstr>
      <vt:lpstr>Minnowboard Max</vt:lpstr>
      <vt:lpstr>Raspberry PI 3</vt:lpstr>
      <vt:lpstr>Materiały na to spotkanie (GitHub)</vt:lpstr>
      <vt:lpstr>Materiały inne</vt:lpstr>
      <vt:lpstr>Co budujemy</vt:lpstr>
      <vt:lpstr>Co budujemy?</vt:lpstr>
      <vt:lpstr>Kroki do wykonania</vt:lpstr>
      <vt:lpstr>Windows IoT - API (użytkowe)</vt:lpstr>
      <vt:lpstr>Raspberry PI 2 - piny i ich znaczenie</vt:lpstr>
      <vt:lpstr>Diagram (schemat połączeń)</vt:lpstr>
      <vt:lpstr>Sprzęt</vt:lpstr>
      <vt:lpstr>SPI, programowanie – niskopoziomowe!</vt:lpstr>
      <vt:lpstr>Inicjalizacja SPI</vt:lpstr>
      <vt:lpstr>Odczyt</vt:lpstr>
      <vt:lpstr>Dygresja: Wiele urządzeń</vt:lpstr>
      <vt:lpstr>I2C, programowanie – niskopoziomowe!</vt:lpstr>
      <vt:lpstr>Protokół I2C</vt:lpstr>
      <vt:lpstr>Protokół I2C - z punktu widzenia Windows IoT: </vt:lpstr>
      <vt:lpstr>W naszym przypadku - SPI</vt:lpstr>
      <vt:lpstr>W naszym przypadku – I2C</vt:lpstr>
      <vt:lpstr>Uwaga konstrukcyjna</vt:lpstr>
      <vt:lpstr>Źle (zamienione SDA / SCL, MOSI/MISO, …)</vt:lpstr>
      <vt:lpstr>Dygresja – rola biernych elementów</vt:lpstr>
      <vt:lpstr>Bierne elementy</vt:lpstr>
      <vt:lpstr>GPIO: Pull-Up, Pull-Down</vt:lpstr>
      <vt:lpstr>Rezystor (opornik)</vt:lpstr>
      <vt:lpstr>Kondensator</vt:lpstr>
      <vt:lpstr>Składanie urządzenia</vt:lpstr>
      <vt:lpstr>Krok 01</vt:lpstr>
      <vt:lpstr>Krok 01</vt:lpstr>
      <vt:lpstr>Krok 02</vt:lpstr>
      <vt:lpstr>Krok 03</vt:lpstr>
      <vt:lpstr>Krok 04</vt:lpstr>
      <vt:lpstr>Krok 05</vt:lpstr>
      <vt:lpstr>Krok 06</vt:lpstr>
      <vt:lpstr>Krok 07</vt:lpstr>
      <vt:lpstr>Krok 07</vt:lpstr>
      <vt:lpstr>Krok 08</vt:lpstr>
      <vt:lpstr>Krok 09</vt:lpstr>
      <vt:lpstr>Krok 09</vt:lpstr>
      <vt:lpstr>Krok 09</vt:lpstr>
      <vt:lpstr>Krok 10 (zasilanie)</vt:lpstr>
      <vt:lpstr>Azure IoT Hub</vt:lpstr>
      <vt:lpstr>Co potrzebne?</vt:lpstr>
      <vt:lpstr>Rejestracja urządzenia</vt:lpstr>
      <vt:lpstr>Device Explorer</vt:lpstr>
      <vt:lpstr>Test Azure IoT Hub</vt:lpstr>
      <vt:lpstr>Narzędzia</vt:lpstr>
      <vt:lpstr>Aplikacja UWP do wysyłania komunikatów do IoT Hub</vt:lpstr>
      <vt:lpstr>Główne kroki</vt:lpstr>
      <vt:lpstr>Dodanie do Stream Analytics dodatkowego wyjścia - centralnego „Event Hub” </vt:lpstr>
      <vt:lpstr>Zmiana kwerendy w Stream Analytics</vt:lpstr>
      <vt:lpstr>Aplikacja UWP do wysyłania komunikatów do IoT Hub – MQTT</vt:lpstr>
      <vt:lpstr>Główne kroki</vt:lpstr>
      <vt:lpstr>Własna aplikacja do odbierania i przetwarzania wiadomości z IoT Hub</vt:lpstr>
      <vt:lpstr>Główne kroki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IoT 2016 TK</dc:title>
  <dc:creator>prv Tomasz _</dc:creator>
  <cp:lastModifiedBy>Tomasz Kopacz</cp:lastModifiedBy>
  <cp:revision>225</cp:revision>
  <dcterms:created xsi:type="dcterms:W3CDTF">2016-02-14T11:32:31Z</dcterms:created>
  <dcterms:modified xsi:type="dcterms:W3CDTF">2016-07-07T16:18:15Z</dcterms:modified>
</cp:coreProperties>
</file>